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96B8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96B8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96B8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rgbClr val="96B8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606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39192" y="7749540"/>
            <a:ext cx="1722602" cy="411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0340" y="634695"/>
            <a:ext cx="5784850" cy="134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rgbClr val="96B8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481" y="3367798"/>
            <a:ext cx="13141960" cy="326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0"/>
            </a:xfrm>
            <a:custGeom>
              <a:avLst/>
              <a:gdLst/>
              <a:ahLst/>
              <a:cxnLst/>
              <a:rect l="l" t="t" r="r" b="b"/>
              <a:pathLst>
                <a:path w="9144000" h="8229600">
                  <a:moveTo>
                    <a:pt x="0" y="8229600"/>
                  </a:moveTo>
                  <a:lnTo>
                    <a:pt x="9144000" y="8229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60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0"/>
              <a:ext cx="5486400" cy="8229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089" y="2526741"/>
            <a:ext cx="6838950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4060825" algn="l"/>
              </a:tabLst>
            </a:pPr>
            <a:r>
              <a:rPr dirty="0" sz="4450" spc="-25"/>
              <a:t>The</a:t>
            </a:r>
            <a:r>
              <a:rPr dirty="0" sz="4450"/>
              <a:t>	</a:t>
            </a:r>
            <a:r>
              <a:rPr dirty="0" sz="4450" spc="-10"/>
              <a:t>Investment</a:t>
            </a:r>
            <a:r>
              <a:rPr dirty="0" sz="4450"/>
              <a:t>	</a:t>
            </a:r>
            <a:r>
              <a:rPr dirty="0" sz="4450" spc="-10"/>
              <a:t>Landscape</a:t>
            </a:r>
            <a:endParaRPr sz="4450"/>
          </a:p>
        </p:txBody>
      </p:sp>
      <p:sp>
        <p:nvSpPr>
          <p:cNvPr id="6" name="object 6" descr=""/>
          <p:cNvSpPr txBox="1"/>
          <p:nvPr/>
        </p:nvSpPr>
        <p:spPr>
          <a:xfrm>
            <a:off x="781089" y="4265040"/>
            <a:ext cx="749173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NISM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Series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V-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|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Module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1.1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Building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foundation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smart,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inflation-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beating</a:t>
            </a:r>
            <a:r>
              <a:rPr dirty="0" sz="1750" spc="-8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investing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93789" y="5271020"/>
            <a:ext cx="1664335" cy="426720"/>
          </a:xfrm>
          <a:custGeom>
            <a:avLst/>
            <a:gdLst/>
            <a:ahLst/>
            <a:cxnLst/>
            <a:rect l="l" t="t" r="r" b="b"/>
            <a:pathLst>
              <a:path w="1664335" h="426720">
                <a:moveTo>
                  <a:pt x="1636915" y="0"/>
                </a:moveTo>
                <a:lnTo>
                  <a:pt x="27219" y="0"/>
                </a:lnTo>
                <a:lnTo>
                  <a:pt x="16667" y="2152"/>
                </a:lnTo>
                <a:lnTo>
                  <a:pt x="8010" y="8007"/>
                </a:lnTo>
                <a:lnTo>
                  <a:pt x="2153" y="16662"/>
                </a:lnTo>
                <a:lnTo>
                  <a:pt x="0" y="27216"/>
                </a:lnTo>
                <a:lnTo>
                  <a:pt x="0" y="399021"/>
                </a:lnTo>
                <a:lnTo>
                  <a:pt x="2153" y="409574"/>
                </a:lnTo>
                <a:lnTo>
                  <a:pt x="8010" y="418230"/>
                </a:lnTo>
                <a:lnTo>
                  <a:pt x="16667" y="424085"/>
                </a:lnTo>
                <a:lnTo>
                  <a:pt x="27219" y="426237"/>
                </a:lnTo>
                <a:lnTo>
                  <a:pt x="1636915" y="426237"/>
                </a:lnTo>
                <a:lnTo>
                  <a:pt x="1647469" y="424085"/>
                </a:lnTo>
                <a:lnTo>
                  <a:pt x="1656124" y="418230"/>
                </a:lnTo>
                <a:lnTo>
                  <a:pt x="1661979" y="409574"/>
                </a:lnTo>
                <a:lnTo>
                  <a:pt x="1664131" y="399021"/>
                </a:lnTo>
                <a:lnTo>
                  <a:pt x="1664131" y="27216"/>
                </a:lnTo>
                <a:lnTo>
                  <a:pt x="1661979" y="16662"/>
                </a:lnTo>
                <a:lnTo>
                  <a:pt x="1656124" y="8007"/>
                </a:lnTo>
                <a:lnTo>
                  <a:pt x="1647469" y="2152"/>
                </a:lnTo>
                <a:lnTo>
                  <a:pt x="1636915" y="0"/>
                </a:lnTo>
                <a:close/>
              </a:path>
            </a:pathLst>
          </a:custGeom>
          <a:solidFill>
            <a:srgbClr val="0017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17177" y="5394934"/>
            <a:ext cx="1517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NISM</a:t>
            </a:r>
            <a:r>
              <a:rPr dirty="0" sz="14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SERIES</a:t>
            </a:r>
            <a:r>
              <a:rPr dirty="0" sz="1400" spc="-2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V-</a:t>
            </a:r>
            <a:r>
              <a:rPr dirty="0" sz="1400" spc="-50">
                <a:solidFill>
                  <a:srgbClr val="DFD5DE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71280" y="5263400"/>
            <a:ext cx="1322705" cy="441959"/>
          </a:xfrm>
          <a:prstGeom prst="rect">
            <a:avLst/>
          </a:prstGeom>
          <a:solidFill>
            <a:srgbClr val="06060B"/>
          </a:solidFill>
          <a:ln w="9773">
            <a:solidFill>
              <a:srgbClr val="96B8FF"/>
            </a:solidFill>
          </a:ln>
        </p:spPr>
        <p:txBody>
          <a:bodyPr wrap="square" lIns="0" tIns="144145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1135"/>
              </a:spcBef>
            </a:pPr>
            <a:r>
              <a:rPr dirty="0" sz="1400">
                <a:solidFill>
                  <a:srgbClr val="96B8FF"/>
                </a:solidFill>
                <a:latin typeface="Arial"/>
                <a:cs typeface="Arial"/>
              </a:rPr>
              <a:t>MODULE</a:t>
            </a:r>
            <a:r>
              <a:rPr dirty="0" sz="1400" spc="-60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96B8FF"/>
                </a:solidFill>
                <a:latin typeface="Arial"/>
                <a:cs typeface="Arial"/>
              </a:rPr>
              <a:t>1.1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606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089" y="1721167"/>
            <a:ext cx="7060565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2764" algn="l"/>
                <a:tab pos="2619375" algn="l"/>
                <a:tab pos="3562350" algn="l"/>
                <a:tab pos="4879975" algn="l"/>
              </a:tabLst>
            </a:pPr>
            <a:r>
              <a:rPr dirty="0" sz="4450" spc="-10"/>
              <a:t>Ready</a:t>
            </a:r>
            <a:r>
              <a:rPr dirty="0" sz="4450"/>
              <a:t>	</a:t>
            </a:r>
            <a:r>
              <a:rPr dirty="0" sz="4450" spc="-25"/>
              <a:t>for</a:t>
            </a:r>
            <a:r>
              <a:rPr dirty="0" sz="4450"/>
              <a:t>	</a:t>
            </a:r>
            <a:r>
              <a:rPr dirty="0" sz="4450" spc="-25"/>
              <a:t>the</a:t>
            </a:r>
            <a:r>
              <a:rPr dirty="0" sz="4450"/>
              <a:t>	</a:t>
            </a:r>
            <a:r>
              <a:rPr dirty="0" sz="4450" spc="-20"/>
              <a:t>Next</a:t>
            </a:r>
            <a:r>
              <a:rPr dirty="0" sz="4450"/>
              <a:t>	</a:t>
            </a:r>
            <a:r>
              <a:rPr dirty="0" sz="4450" spc="-10"/>
              <a:t>Module?</a:t>
            </a:r>
            <a:endParaRPr sz="4450"/>
          </a:p>
        </p:txBody>
      </p:sp>
      <p:grpSp>
        <p:nvGrpSpPr>
          <p:cNvPr id="5" name="object 5" descr=""/>
          <p:cNvGrpSpPr/>
          <p:nvPr/>
        </p:nvGrpSpPr>
        <p:grpSpPr>
          <a:xfrm>
            <a:off x="793789" y="4820716"/>
            <a:ext cx="7556500" cy="1689735"/>
            <a:chOff x="793789" y="4820716"/>
            <a:chExt cx="7556500" cy="1689735"/>
          </a:xfrm>
        </p:grpSpPr>
        <p:sp>
          <p:nvSpPr>
            <p:cNvPr id="6" name="object 6" descr=""/>
            <p:cNvSpPr/>
            <p:nvPr/>
          </p:nvSpPr>
          <p:spPr>
            <a:xfrm>
              <a:off x="793789" y="4820716"/>
              <a:ext cx="7556500" cy="1689735"/>
            </a:xfrm>
            <a:custGeom>
              <a:avLst/>
              <a:gdLst/>
              <a:ahLst/>
              <a:cxnLst/>
              <a:rect l="l" t="t" r="r" b="b"/>
              <a:pathLst>
                <a:path w="7556500" h="1689734">
                  <a:moveTo>
                    <a:pt x="7522387" y="0"/>
                  </a:moveTo>
                  <a:lnTo>
                    <a:pt x="34028" y="0"/>
                  </a:lnTo>
                  <a:lnTo>
                    <a:pt x="20836" y="2692"/>
                  </a:lnTo>
                  <a:lnTo>
                    <a:pt x="10013" y="10015"/>
                  </a:lnTo>
                  <a:lnTo>
                    <a:pt x="2691" y="20836"/>
                  </a:lnTo>
                  <a:lnTo>
                    <a:pt x="0" y="34023"/>
                  </a:lnTo>
                  <a:lnTo>
                    <a:pt x="0" y="1655584"/>
                  </a:lnTo>
                  <a:lnTo>
                    <a:pt x="2691" y="1668778"/>
                  </a:lnTo>
                  <a:lnTo>
                    <a:pt x="10013" y="1679603"/>
                  </a:lnTo>
                  <a:lnTo>
                    <a:pt x="20836" y="1686927"/>
                  </a:lnTo>
                  <a:lnTo>
                    <a:pt x="34028" y="1689620"/>
                  </a:lnTo>
                  <a:lnTo>
                    <a:pt x="7522387" y="1689620"/>
                  </a:lnTo>
                  <a:lnTo>
                    <a:pt x="7535581" y="1686927"/>
                  </a:lnTo>
                  <a:lnTo>
                    <a:pt x="7546406" y="1679603"/>
                  </a:lnTo>
                  <a:lnTo>
                    <a:pt x="7553731" y="1668778"/>
                  </a:lnTo>
                  <a:lnTo>
                    <a:pt x="7556423" y="1655584"/>
                  </a:lnTo>
                  <a:lnTo>
                    <a:pt x="7556423" y="34023"/>
                  </a:lnTo>
                  <a:lnTo>
                    <a:pt x="7553731" y="20836"/>
                  </a:lnTo>
                  <a:lnTo>
                    <a:pt x="7546406" y="10015"/>
                  </a:lnTo>
                  <a:lnTo>
                    <a:pt x="7535581" y="2692"/>
                  </a:lnTo>
                  <a:lnTo>
                    <a:pt x="7522387" y="0"/>
                  </a:lnTo>
                  <a:close/>
                </a:path>
              </a:pathLst>
            </a:custGeom>
            <a:solidFill>
              <a:srgbClr val="1739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603" y="5180050"/>
              <a:ext cx="283488" cy="22680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81089" y="3459467"/>
            <a:ext cx="7383145" cy="2738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You've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completed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Module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1.1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NISM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Series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V-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curriculum.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You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now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understand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core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purpose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investing,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how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calculate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returns,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the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four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classes,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role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financial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markets.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750">
              <a:latin typeface="Arial"/>
              <a:cs typeface="Arial"/>
            </a:endParaRPr>
          </a:p>
          <a:p>
            <a:pPr marL="749300" marR="759460">
              <a:lnSpc>
                <a:spcPct val="135700"/>
              </a:lnSpc>
              <a:spcBef>
                <a:spcPts val="5"/>
              </a:spcBef>
            </a:pP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Tip: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NISM</a:t>
            </a:r>
            <a:r>
              <a:rPr dirty="0" sz="1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exam,</a:t>
            </a:r>
            <a:r>
              <a:rPr dirty="0" sz="1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remember</a:t>
            </a:r>
            <a:r>
              <a:rPr dirty="0" sz="1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17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17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dirty="0" sz="17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dirty="0" sz="17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7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Nominal</a:t>
            </a:r>
            <a:r>
              <a:rPr dirty="0" sz="17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dirty="0" sz="17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−</a:t>
            </a:r>
            <a:r>
              <a:rPr dirty="0" sz="17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Inflation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Arial"/>
                <a:cs typeface="Arial"/>
              </a:rPr>
              <a:t>Estate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consistently</a:t>
            </a:r>
            <a:r>
              <a:rPr dirty="0" sz="17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ranks</a:t>
            </a:r>
            <a:r>
              <a:rPr dirty="0" sz="17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7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17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FFFFFF"/>
                </a:solidFill>
                <a:latin typeface="Arial"/>
                <a:cs typeface="Arial"/>
              </a:rPr>
              <a:t>liquid</a:t>
            </a:r>
            <a:r>
              <a:rPr dirty="0" sz="17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r>
              <a:rPr dirty="0" sz="17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Arial"/>
                <a:cs typeface="Arial"/>
              </a:rPr>
              <a:t>class.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487" y="1077630"/>
            <a:ext cx="5645785" cy="14084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550"/>
              </a:lnSpc>
              <a:tabLst>
                <a:tab pos="1299845" algn="l"/>
                <a:tab pos="3276600" algn="l"/>
                <a:tab pos="4407535" algn="l"/>
              </a:tabLst>
            </a:pPr>
            <a:r>
              <a:rPr dirty="0" sz="4450" spc="-25"/>
              <a:t>Why</a:t>
            </a:r>
            <a:r>
              <a:rPr dirty="0" sz="4450"/>
              <a:t>	</a:t>
            </a:r>
            <a:r>
              <a:rPr dirty="0" sz="4450" spc="-10"/>
              <a:t>Invest?</a:t>
            </a:r>
            <a:r>
              <a:rPr dirty="0" sz="4450"/>
              <a:t>	</a:t>
            </a:r>
            <a:r>
              <a:rPr dirty="0" sz="4450" spc="-25"/>
              <a:t>The</a:t>
            </a:r>
            <a:r>
              <a:rPr dirty="0" sz="4450"/>
              <a:t>	</a:t>
            </a:r>
            <a:r>
              <a:rPr dirty="0" sz="4450" spc="-20"/>
              <a:t>Core </a:t>
            </a:r>
            <a:r>
              <a:rPr dirty="0" sz="4450" spc="-10"/>
              <a:t>Purpose</a:t>
            </a:r>
            <a:endParaRPr sz="4450"/>
          </a:p>
        </p:txBody>
      </p:sp>
      <p:grpSp>
        <p:nvGrpSpPr>
          <p:cNvPr id="4" name="object 4" descr=""/>
          <p:cNvGrpSpPr/>
          <p:nvPr/>
        </p:nvGrpSpPr>
        <p:grpSpPr>
          <a:xfrm>
            <a:off x="6280187" y="3814279"/>
            <a:ext cx="7556500" cy="3340100"/>
            <a:chOff x="6280187" y="3814279"/>
            <a:chExt cx="7556500" cy="3340100"/>
          </a:xfrm>
        </p:grpSpPr>
        <p:sp>
          <p:nvSpPr>
            <p:cNvPr id="5" name="object 5" descr=""/>
            <p:cNvSpPr/>
            <p:nvPr/>
          </p:nvSpPr>
          <p:spPr>
            <a:xfrm>
              <a:off x="6280188" y="3814279"/>
              <a:ext cx="7556500" cy="3340100"/>
            </a:xfrm>
            <a:custGeom>
              <a:avLst/>
              <a:gdLst/>
              <a:ahLst/>
              <a:cxnLst/>
              <a:rect l="l" t="t" r="r" b="b"/>
              <a:pathLst>
                <a:path w="7556500" h="3340100">
                  <a:moveTo>
                    <a:pt x="7556424" y="34036"/>
                  </a:moveTo>
                  <a:lnTo>
                    <a:pt x="7553719" y="20853"/>
                  </a:lnTo>
                  <a:lnTo>
                    <a:pt x="7546403" y="10020"/>
                  </a:lnTo>
                  <a:lnTo>
                    <a:pt x="7535570" y="2705"/>
                  </a:lnTo>
                  <a:lnTo>
                    <a:pt x="7522388" y="0"/>
                  </a:lnTo>
                  <a:lnTo>
                    <a:pt x="34023" y="0"/>
                  </a:lnTo>
                  <a:lnTo>
                    <a:pt x="20828" y="2705"/>
                  </a:lnTo>
                  <a:lnTo>
                    <a:pt x="10007" y="10020"/>
                  </a:lnTo>
                  <a:lnTo>
                    <a:pt x="2679" y="20853"/>
                  </a:lnTo>
                  <a:lnTo>
                    <a:pt x="0" y="34036"/>
                  </a:lnTo>
                  <a:lnTo>
                    <a:pt x="0" y="1635823"/>
                  </a:lnTo>
                  <a:lnTo>
                    <a:pt x="0" y="1669859"/>
                  </a:lnTo>
                  <a:lnTo>
                    <a:pt x="0" y="3305670"/>
                  </a:lnTo>
                  <a:lnTo>
                    <a:pt x="0" y="3339719"/>
                  </a:lnTo>
                  <a:lnTo>
                    <a:pt x="7556424" y="3339719"/>
                  </a:lnTo>
                  <a:lnTo>
                    <a:pt x="7556424" y="3305670"/>
                  </a:lnTo>
                  <a:lnTo>
                    <a:pt x="7556424" y="1669859"/>
                  </a:lnTo>
                  <a:lnTo>
                    <a:pt x="7556424" y="1635823"/>
                  </a:lnTo>
                  <a:lnTo>
                    <a:pt x="7556424" y="34036"/>
                  </a:lnTo>
                  <a:close/>
                </a:path>
              </a:pathLst>
            </a:custGeom>
            <a:solidFill>
              <a:srgbClr val="252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0187" y="5484139"/>
              <a:ext cx="7556500" cy="30480"/>
            </a:xfrm>
            <a:custGeom>
              <a:avLst/>
              <a:gdLst/>
              <a:ahLst/>
              <a:cxnLst/>
              <a:rect l="l" t="t" r="r" b="b"/>
              <a:pathLst>
                <a:path w="7556500" h="30479">
                  <a:moveTo>
                    <a:pt x="7549540" y="0"/>
                  </a:moveTo>
                  <a:lnTo>
                    <a:pt x="6879" y="0"/>
                  </a:lnTo>
                  <a:lnTo>
                    <a:pt x="0" y="6883"/>
                  </a:lnTo>
                  <a:lnTo>
                    <a:pt x="0" y="15240"/>
                  </a:lnTo>
                  <a:lnTo>
                    <a:pt x="0" y="23596"/>
                  </a:lnTo>
                  <a:lnTo>
                    <a:pt x="6879" y="30479"/>
                  </a:lnTo>
                  <a:lnTo>
                    <a:pt x="7549540" y="30479"/>
                  </a:lnTo>
                  <a:lnTo>
                    <a:pt x="7556423" y="23596"/>
                  </a:lnTo>
                  <a:lnTo>
                    <a:pt x="7556423" y="6883"/>
                  </a:lnTo>
                  <a:lnTo>
                    <a:pt x="7549540" y="0"/>
                  </a:lnTo>
                  <a:close/>
                </a:path>
              </a:pathLst>
            </a:custGeom>
            <a:solidFill>
              <a:srgbClr val="3E3E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267487" y="2815932"/>
            <a:ext cx="7569200" cy="4117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89280">
              <a:lnSpc>
                <a:spcPct val="1357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Investing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not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just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about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accumulating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wealth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it's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about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DFD5DE"/>
                </a:solidFill>
                <a:latin typeface="Arial"/>
                <a:cs typeface="Arial"/>
              </a:rPr>
              <a:t>protecting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purchasing</a:t>
            </a:r>
            <a:r>
              <a:rPr dirty="0" sz="1750" spc="-7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power</a:t>
            </a:r>
            <a:r>
              <a:rPr dirty="0" sz="1750" spc="-7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against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relentless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erosion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caused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by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z="175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Idle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DFD5DE"/>
                </a:solidFill>
                <a:latin typeface="Arial"/>
                <a:cs typeface="Arial"/>
              </a:rPr>
              <a:t>Cash</a:t>
            </a:r>
            <a:endParaRPr sz="2200">
              <a:latin typeface="Arial"/>
              <a:cs typeface="Arial"/>
            </a:endParaRPr>
          </a:p>
          <a:p>
            <a:pPr marL="239395" marR="591185">
              <a:lnSpc>
                <a:spcPct val="135700"/>
              </a:lnSpc>
              <a:spcBef>
                <a:spcPts val="1125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Money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sitting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cash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loses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value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every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year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cost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living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rises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guaranteed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loss.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175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Smart</a:t>
            </a:r>
            <a:r>
              <a:rPr dirty="0" sz="22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Investing</a:t>
            </a:r>
            <a:endParaRPr sz="2200">
              <a:latin typeface="Arial"/>
              <a:cs typeface="Arial"/>
            </a:endParaRPr>
          </a:p>
          <a:p>
            <a:pPr marL="239395" marR="26035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deployed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right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instruments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grows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terms,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preserving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building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wealth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over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time.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89" y="993810"/>
            <a:ext cx="6148070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2461895" algn="l"/>
                <a:tab pos="3811904" algn="l"/>
                <a:tab pos="4439920" algn="l"/>
              </a:tabLst>
            </a:pPr>
            <a:r>
              <a:rPr dirty="0" sz="4450" spc="-25"/>
              <a:t>The</a:t>
            </a:r>
            <a:r>
              <a:rPr dirty="0" sz="4450"/>
              <a:t>	</a:t>
            </a:r>
            <a:r>
              <a:rPr dirty="0" sz="4450" spc="-20"/>
              <a:t>Real</a:t>
            </a:r>
            <a:r>
              <a:rPr dirty="0" sz="4450"/>
              <a:t>	</a:t>
            </a:r>
            <a:r>
              <a:rPr dirty="0" sz="4450" spc="-20"/>
              <a:t>Rate</a:t>
            </a:r>
            <a:r>
              <a:rPr dirty="0" sz="4450"/>
              <a:t>	</a:t>
            </a:r>
            <a:r>
              <a:rPr dirty="0" sz="4450" spc="-25"/>
              <a:t>of</a:t>
            </a:r>
            <a:r>
              <a:rPr dirty="0" sz="4450"/>
              <a:t>	</a:t>
            </a:r>
            <a:r>
              <a:rPr dirty="0" sz="4450" spc="-10"/>
              <a:t>Return</a:t>
            </a:r>
            <a:endParaRPr sz="4450"/>
          </a:p>
        </p:txBody>
      </p:sp>
      <p:sp>
        <p:nvSpPr>
          <p:cNvPr id="3" name="object 3" descr=""/>
          <p:cNvSpPr/>
          <p:nvPr/>
        </p:nvSpPr>
        <p:spPr>
          <a:xfrm>
            <a:off x="793789" y="3027400"/>
            <a:ext cx="6924675" cy="3955415"/>
          </a:xfrm>
          <a:custGeom>
            <a:avLst/>
            <a:gdLst/>
            <a:ahLst/>
            <a:cxnLst/>
            <a:rect l="l" t="t" r="r" b="b"/>
            <a:pathLst>
              <a:path w="6924675" h="3955415">
                <a:moveTo>
                  <a:pt x="0" y="34010"/>
                </a:moveTo>
                <a:lnTo>
                  <a:pt x="2690" y="20825"/>
                </a:lnTo>
                <a:lnTo>
                  <a:pt x="10009" y="10009"/>
                </a:lnTo>
                <a:lnTo>
                  <a:pt x="20827" y="2690"/>
                </a:lnTo>
                <a:lnTo>
                  <a:pt x="34014" y="0"/>
                </a:lnTo>
                <a:lnTo>
                  <a:pt x="6890423" y="0"/>
                </a:lnTo>
                <a:lnTo>
                  <a:pt x="6903607" y="2690"/>
                </a:lnTo>
                <a:lnTo>
                  <a:pt x="6914424" y="10009"/>
                </a:lnTo>
                <a:lnTo>
                  <a:pt x="6921743" y="20825"/>
                </a:lnTo>
                <a:lnTo>
                  <a:pt x="6924433" y="34010"/>
                </a:lnTo>
                <a:lnTo>
                  <a:pt x="6924433" y="3921239"/>
                </a:lnTo>
                <a:lnTo>
                  <a:pt x="6921743" y="3934424"/>
                </a:lnTo>
                <a:lnTo>
                  <a:pt x="6914424" y="3945240"/>
                </a:lnTo>
                <a:lnTo>
                  <a:pt x="6903607" y="3952559"/>
                </a:lnTo>
                <a:lnTo>
                  <a:pt x="6890423" y="3955249"/>
                </a:lnTo>
                <a:lnTo>
                  <a:pt x="34014" y="3955249"/>
                </a:lnTo>
                <a:lnTo>
                  <a:pt x="20827" y="3952559"/>
                </a:lnTo>
                <a:lnTo>
                  <a:pt x="10009" y="3945240"/>
                </a:lnTo>
                <a:lnTo>
                  <a:pt x="2690" y="3934424"/>
                </a:lnTo>
                <a:lnTo>
                  <a:pt x="0" y="3921239"/>
                </a:lnTo>
                <a:lnTo>
                  <a:pt x="0" y="34010"/>
                </a:lnTo>
                <a:close/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96473" y="3290337"/>
          <a:ext cx="4857750" cy="353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9765"/>
                <a:gridCol w="1582419"/>
              </a:tblGrid>
              <a:tr h="452755">
                <a:tc>
                  <a:txBody>
                    <a:bodyPr/>
                    <a:lstStyle/>
                    <a:p>
                      <a:pPr marL="31750">
                        <a:lnSpc>
                          <a:spcPts val="1935"/>
                        </a:lnSpc>
                      </a:pP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1935"/>
                        </a:lnSpc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750" spc="-3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750" spc="-3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2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57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Bank</a:t>
                      </a:r>
                      <a:r>
                        <a:rPr dirty="0" sz="1750" spc="-4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FD</a:t>
                      </a:r>
                      <a:r>
                        <a:rPr dirty="0" sz="1750" spc="-4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Nominal</a:t>
                      </a:r>
                      <a:r>
                        <a:rPr dirty="0" sz="1750" spc="-4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Return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6.50%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  <a:tr h="657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Less:</a:t>
                      </a:r>
                      <a:r>
                        <a:rPr dirty="0" sz="1750" spc="-6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(30%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slab)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750" spc="3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1.95%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  <a:tr h="657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dirty="0" sz="1750" spc="-6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Nominal</a:t>
                      </a:r>
                      <a:r>
                        <a:rPr dirty="0" sz="1750" spc="-6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Return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4.55%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  <a:tr h="657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Less: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CPI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Inflation</a:t>
                      </a:r>
                      <a:r>
                        <a:rPr dirty="0" sz="1750" spc="-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(2026)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750" spc="3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3.40%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  <a:tr h="452755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  <a:spcBef>
                          <a:spcPts val="144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dirty="0" sz="1750" spc="-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Real</a:t>
                      </a:r>
                      <a:r>
                        <a:rPr dirty="0" sz="1750" spc="-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750" spc="-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750" spc="-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Return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ts val="2020"/>
                        </a:lnSpc>
                        <a:spcBef>
                          <a:spcPts val="1445"/>
                        </a:spcBef>
                      </a:pP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1.15%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183515"/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8115896" y="2772244"/>
            <a:ext cx="5892165" cy="4465955"/>
            <a:chOff x="8115896" y="2772244"/>
            <a:chExt cx="5892165" cy="4465955"/>
          </a:xfrm>
        </p:grpSpPr>
        <p:sp>
          <p:nvSpPr>
            <p:cNvPr id="6" name="object 6" descr=""/>
            <p:cNvSpPr/>
            <p:nvPr/>
          </p:nvSpPr>
          <p:spPr>
            <a:xfrm>
              <a:off x="8115896" y="2772244"/>
              <a:ext cx="5892165" cy="4465955"/>
            </a:xfrm>
            <a:custGeom>
              <a:avLst/>
              <a:gdLst/>
              <a:ahLst/>
              <a:cxnLst/>
              <a:rect l="l" t="t" r="r" b="b"/>
              <a:pathLst>
                <a:path w="5892165" h="4465955">
                  <a:moveTo>
                    <a:pt x="5857544" y="0"/>
                  </a:moveTo>
                  <a:lnTo>
                    <a:pt x="34027" y="0"/>
                  </a:lnTo>
                  <a:lnTo>
                    <a:pt x="20835" y="2690"/>
                  </a:lnTo>
                  <a:lnTo>
                    <a:pt x="10013" y="10010"/>
                  </a:lnTo>
                  <a:lnTo>
                    <a:pt x="2691" y="20831"/>
                  </a:lnTo>
                  <a:lnTo>
                    <a:pt x="0" y="34023"/>
                  </a:lnTo>
                  <a:lnTo>
                    <a:pt x="0" y="4431525"/>
                  </a:lnTo>
                  <a:lnTo>
                    <a:pt x="2691" y="4444719"/>
                  </a:lnTo>
                  <a:lnTo>
                    <a:pt x="10013" y="4455544"/>
                  </a:lnTo>
                  <a:lnTo>
                    <a:pt x="20835" y="4462868"/>
                  </a:lnTo>
                  <a:lnTo>
                    <a:pt x="34027" y="4465561"/>
                  </a:lnTo>
                  <a:lnTo>
                    <a:pt x="5857544" y="4465561"/>
                  </a:lnTo>
                  <a:lnTo>
                    <a:pt x="5870736" y="4462868"/>
                  </a:lnTo>
                  <a:lnTo>
                    <a:pt x="5881557" y="4455544"/>
                  </a:lnTo>
                  <a:lnTo>
                    <a:pt x="5888877" y="4444719"/>
                  </a:lnTo>
                  <a:lnTo>
                    <a:pt x="5891568" y="4431525"/>
                  </a:lnTo>
                  <a:lnTo>
                    <a:pt x="5891568" y="34023"/>
                  </a:lnTo>
                  <a:lnTo>
                    <a:pt x="5888877" y="20831"/>
                  </a:lnTo>
                  <a:lnTo>
                    <a:pt x="5881557" y="10010"/>
                  </a:lnTo>
                  <a:lnTo>
                    <a:pt x="5870736" y="2690"/>
                  </a:lnTo>
                  <a:lnTo>
                    <a:pt x="5857544" y="0"/>
                  </a:lnTo>
                  <a:close/>
                </a:path>
              </a:pathLst>
            </a:custGeom>
            <a:solidFill>
              <a:srgbClr val="120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42706" y="3608539"/>
              <a:ext cx="30480" cy="725805"/>
            </a:xfrm>
            <a:custGeom>
              <a:avLst/>
              <a:gdLst/>
              <a:ahLst/>
              <a:cxnLst/>
              <a:rect l="l" t="t" r="r" b="b"/>
              <a:pathLst>
                <a:path w="30479" h="725804">
                  <a:moveTo>
                    <a:pt x="30479" y="0"/>
                  </a:moveTo>
                  <a:lnTo>
                    <a:pt x="0" y="0"/>
                  </a:lnTo>
                  <a:lnTo>
                    <a:pt x="0" y="725804"/>
                  </a:lnTo>
                  <a:lnTo>
                    <a:pt x="30479" y="725804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96B8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81089" y="2232050"/>
            <a:ext cx="13003530" cy="3451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Nominal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can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misleading.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True</a:t>
            </a:r>
            <a:r>
              <a:rPr dirty="0" sz="1750" spc="-45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wealth</a:t>
            </a:r>
            <a:r>
              <a:rPr dirty="0" sz="1750" spc="-45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creation</a:t>
            </a:r>
            <a:r>
              <a:rPr dirty="0" sz="1750" spc="-4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measured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only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after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accounting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for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taxes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9"/>
              </a:spcBef>
            </a:pPr>
            <a:endParaRPr sz="1750">
              <a:latin typeface="Arial"/>
              <a:cs typeface="Arial"/>
            </a:endParaRPr>
          </a:p>
          <a:p>
            <a:pPr marL="7561580">
              <a:lnSpc>
                <a:spcPct val="100000"/>
              </a:lnSpc>
            </a:pPr>
            <a:r>
              <a:rPr dirty="0" sz="2200">
                <a:solidFill>
                  <a:srgbClr val="96B8F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96B8FF"/>
                </a:solidFill>
                <a:latin typeface="Arial"/>
                <a:cs typeface="Arial"/>
              </a:rPr>
              <a:t>Formula</a:t>
            </a:r>
            <a:endParaRPr sz="2200">
              <a:latin typeface="Arial"/>
              <a:cs typeface="Arial"/>
            </a:endParaRPr>
          </a:p>
          <a:p>
            <a:pPr marL="7901305" marR="302895">
              <a:lnSpc>
                <a:spcPct val="135700"/>
              </a:lnSpc>
              <a:spcBef>
                <a:spcPts val="206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Rate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=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Nominal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−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Rate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7561580" marR="5080">
              <a:lnSpc>
                <a:spcPct val="135700"/>
              </a:lnSpc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After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taxes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inflation,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6.5%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FD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yields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only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79EFFF"/>
                </a:solidFill>
                <a:latin typeface="Arial"/>
                <a:cs typeface="Arial"/>
              </a:rPr>
              <a:t>1.15%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growth.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allocation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must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prioritize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instruments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that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consistently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beat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89" y="751637"/>
            <a:ext cx="7436484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2461895" algn="l"/>
                <a:tab pos="3843654" algn="l"/>
                <a:tab pos="5412740" algn="l"/>
              </a:tabLst>
            </a:pPr>
            <a:r>
              <a:rPr dirty="0" sz="4450" spc="-25"/>
              <a:t>The</a:t>
            </a:r>
            <a:r>
              <a:rPr dirty="0" sz="4450"/>
              <a:t>	</a:t>
            </a:r>
            <a:r>
              <a:rPr dirty="0" sz="4450" spc="-20"/>
              <a:t>Four</a:t>
            </a:r>
            <a:r>
              <a:rPr dirty="0" sz="4450"/>
              <a:t>	</a:t>
            </a:r>
            <a:r>
              <a:rPr dirty="0" sz="4450" spc="-20"/>
              <a:t>Core</a:t>
            </a:r>
            <a:r>
              <a:rPr dirty="0" sz="4450"/>
              <a:t>	</a:t>
            </a:r>
            <a:r>
              <a:rPr dirty="0" sz="4450" spc="-10"/>
              <a:t>Asset</a:t>
            </a:r>
            <a:r>
              <a:rPr dirty="0" sz="4450"/>
              <a:t>	</a:t>
            </a:r>
            <a:r>
              <a:rPr dirty="0" sz="4450" spc="-10"/>
              <a:t>Classes</a:t>
            </a:r>
            <a:endParaRPr sz="4450"/>
          </a:p>
        </p:txBody>
      </p:sp>
      <p:sp>
        <p:nvSpPr>
          <p:cNvPr id="3" name="object 3" descr=""/>
          <p:cNvSpPr txBox="1"/>
          <p:nvPr/>
        </p:nvSpPr>
        <p:spPr>
          <a:xfrm>
            <a:off x="781089" y="1894624"/>
            <a:ext cx="1243457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357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1750" spc="-4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class</a:t>
            </a:r>
            <a:r>
              <a:rPr dirty="0" sz="1750" spc="-4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grouping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investments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sharing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similar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characteristics,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governed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by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same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laws.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NISM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focuses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four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primary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classes.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89" y="2892983"/>
            <a:ext cx="566976" cy="56697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81089" y="3738803"/>
            <a:ext cx="5949315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Equity</a:t>
            </a:r>
            <a:r>
              <a:rPr dirty="0" sz="22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(Stocks)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Ownership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business.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Highest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long-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term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inflation-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beating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potential,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with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higher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short-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term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volatility.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6881" y="2892983"/>
            <a:ext cx="566976" cy="56697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44181" y="3738803"/>
            <a:ext cx="6344285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Fixed</a:t>
            </a:r>
            <a:r>
              <a:rPr dirty="0" sz="2200" spc="-8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Income</a:t>
            </a:r>
            <a:r>
              <a:rPr dirty="0" sz="2200" spc="-8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(Debt)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FDs,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Government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Bonds,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Debentures.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Lower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risk,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stable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returns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you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lend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issuer.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789" y="5413298"/>
            <a:ext cx="566976" cy="56697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81089" y="6259118"/>
            <a:ext cx="6061710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220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Estate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Physical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property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offering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appreciation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rental</a:t>
            </a:r>
            <a:r>
              <a:rPr dirty="0" sz="175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income,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but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with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low</a:t>
            </a:r>
            <a:r>
              <a:rPr dirty="0" sz="1750" spc="-25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DFD5DE"/>
                </a:solidFill>
                <a:latin typeface="Arial"/>
                <a:cs typeface="Arial"/>
              </a:rPr>
              <a:t>liquidity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6881" y="5413298"/>
            <a:ext cx="566976" cy="56697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444181" y="6259118"/>
            <a:ext cx="5495925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Commodities</a:t>
            </a:r>
            <a:r>
              <a:rPr dirty="0" sz="22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(Gold/Silver)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traditional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safe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haven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hedge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against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inflation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and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economic</a:t>
            </a:r>
            <a:r>
              <a:rPr dirty="0" sz="175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instability.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89" y="1593164"/>
            <a:ext cx="6650990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1150" algn="l"/>
                <a:tab pos="3748404" algn="l"/>
                <a:tab pos="4376420" algn="l"/>
                <a:tab pos="4847590" algn="l"/>
              </a:tabLst>
            </a:pPr>
            <a:r>
              <a:rPr dirty="0" sz="4450" spc="-10"/>
              <a:t>Asset</a:t>
            </a:r>
            <a:r>
              <a:rPr dirty="0" sz="4450"/>
              <a:t>	</a:t>
            </a:r>
            <a:r>
              <a:rPr dirty="0" sz="4450" spc="-10"/>
              <a:t>Classes</a:t>
            </a:r>
            <a:r>
              <a:rPr dirty="0" sz="4450"/>
              <a:t>	</a:t>
            </a:r>
            <a:r>
              <a:rPr dirty="0" sz="4450" spc="-25"/>
              <a:t>at</a:t>
            </a:r>
            <a:r>
              <a:rPr dirty="0" sz="4450"/>
              <a:t>	</a:t>
            </a:r>
            <a:r>
              <a:rPr dirty="0" sz="4450" spc="-50"/>
              <a:t>a</a:t>
            </a:r>
            <a:r>
              <a:rPr dirty="0" sz="4450"/>
              <a:t>	</a:t>
            </a:r>
            <a:r>
              <a:rPr dirty="0" sz="4450" spc="-10"/>
              <a:t>Glance</a:t>
            </a:r>
            <a:endParaRPr sz="4450"/>
          </a:p>
        </p:txBody>
      </p:sp>
      <p:sp>
        <p:nvSpPr>
          <p:cNvPr id="3" name="object 3" descr=""/>
          <p:cNvSpPr txBox="1"/>
          <p:nvPr/>
        </p:nvSpPr>
        <p:spPr>
          <a:xfrm>
            <a:off x="781089" y="2831414"/>
            <a:ext cx="1121029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Understanding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DFD5DE"/>
                </a:solidFill>
                <a:latin typeface="Arial"/>
                <a:cs typeface="Arial"/>
              </a:rPr>
              <a:t>risk-return-</a:t>
            </a:r>
            <a:r>
              <a:rPr dirty="0" sz="1750" b="1">
                <a:solidFill>
                  <a:srgbClr val="DFD5DE"/>
                </a:solidFill>
                <a:latin typeface="Arial"/>
                <a:cs typeface="Arial"/>
              </a:rPr>
              <a:t>liquidity</a:t>
            </a:r>
            <a:r>
              <a:rPr dirty="0" sz="1750" spc="-35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trade-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off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across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classes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essential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for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smart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portfolio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construction.</a:t>
            </a:r>
            <a:endParaRPr sz="175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2581" y="3367798"/>
          <a:ext cx="13141960" cy="326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8370"/>
                <a:gridCol w="2797810"/>
                <a:gridCol w="2297429"/>
                <a:gridCol w="2550159"/>
                <a:gridCol w="3183255"/>
              </a:tblGrid>
              <a:tr h="65786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Asset</a:t>
                      </a:r>
                      <a:r>
                        <a:rPr dirty="0" sz="1750" spc="-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41935">
                    <a:lnL w="2857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750" spc="-6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4193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750" spc="-3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4193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Liquidity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4193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190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Inflation</a:t>
                      </a:r>
                      <a:r>
                        <a:rPr dirty="0" sz="1750" spc="-85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2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Hedge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41935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2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2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2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Strong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dirty="0" sz="1750" spc="-6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2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2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Weak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Real</a:t>
                      </a:r>
                      <a:r>
                        <a:rPr dirty="0" sz="1750" spc="-55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Estate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Moderate–High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750" spc="-10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50" spc="-25" b="1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65786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Commodities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dirty="0" sz="1750" spc="-10">
                          <a:solidFill>
                            <a:srgbClr val="DFD5DE"/>
                          </a:solidFill>
                          <a:latin typeface="Arial"/>
                          <a:cs typeface="Arial"/>
                        </a:rPr>
                        <a:t>Strong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B="0" marT="234315">
                    <a:lnR w="381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482" y="524775"/>
            <a:ext cx="5760085" cy="5664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50"/>
              <a:t>How</a:t>
            </a:r>
            <a:r>
              <a:rPr dirty="0" sz="3550" spc="-60"/>
              <a:t> </a:t>
            </a:r>
            <a:r>
              <a:rPr dirty="0" sz="3550"/>
              <a:t>Financial</a:t>
            </a:r>
            <a:r>
              <a:rPr dirty="0" sz="3550" spc="-60"/>
              <a:t> </a:t>
            </a:r>
            <a:r>
              <a:rPr dirty="0" sz="3550"/>
              <a:t>Markets</a:t>
            </a:r>
            <a:r>
              <a:rPr dirty="0" sz="3550" spc="-60"/>
              <a:t> </a:t>
            </a:r>
            <a:r>
              <a:rPr dirty="0" sz="3550" spc="-20"/>
              <a:t>Work</a:t>
            </a:r>
            <a:endParaRPr sz="3550"/>
          </a:p>
        </p:txBody>
      </p:sp>
      <p:sp>
        <p:nvSpPr>
          <p:cNvPr id="3" name="object 3" descr=""/>
          <p:cNvSpPr txBox="1"/>
          <p:nvPr/>
        </p:nvSpPr>
        <p:spPr>
          <a:xfrm>
            <a:off x="1066482" y="1406143"/>
            <a:ext cx="10439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Financial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markets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act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as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FD5DE"/>
                </a:solidFill>
                <a:latin typeface="Arial"/>
                <a:cs typeface="Arial"/>
              </a:rPr>
              <a:t>critical</a:t>
            </a:r>
            <a:r>
              <a:rPr dirty="0" sz="1400" spc="-1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DFD5DE"/>
                </a:solidFill>
                <a:latin typeface="Arial"/>
                <a:cs typeface="Arial"/>
              </a:rPr>
              <a:t>bridge</a:t>
            </a:r>
            <a:r>
              <a:rPr dirty="0" sz="1400" spc="-10" b="1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economy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efficiently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moving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from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those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who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it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those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who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need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DFD5DE"/>
                </a:solidFill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82" y="1803679"/>
            <a:ext cx="12471920" cy="547485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483400" y="5653309"/>
            <a:ext cx="1609725" cy="10337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dirty="0" sz="2100" spc="-10">
                <a:solidFill>
                  <a:srgbClr val="96B8FF"/>
                </a:solidFill>
                <a:latin typeface="Arial"/>
                <a:cs typeface="Arial"/>
              </a:rPr>
              <a:t>Savers</a:t>
            </a:r>
            <a:endParaRPr sz="2100">
              <a:latin typeface="Arial"/>
              <a:cs typeface="Arial"/>
            </a:endParaRPr>
          </a:p>
          <a:p>
            <a:pPr algn="ctr" marL="12700" marR="5080">
              <a:lnSpc>
                <a:spcPts val="1900"/>
              </a:lnSpc>
              <a:spcBef>
                <a:spcPts val="840"/>
              </a:spcBef>
            </a:pP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Households</a:t>
            </a:r>
            <a:r>
              <a:rPr dirty="0" sz="1700" spc="-9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DFD5DE"/>
                </a:solidFill>
                <a:latin typeface="Arial"/>
                <a:cs typeface="Arial"/>
              </a:rPr>
              <a:t>with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surplus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85576" y="5569206"/>
            <a:ext cx="1680845" cy="10337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dirty="0" sz="2100" spc="-10">
                <a:solidFill>
                  <a:srgbClr val="96B8FF"/>
                </a:solidFill>
                <a:latin typeface="Arial"/>
                <a:cs typeface="Arial"/>
              </a:rPr>
              <a:t>Borrowers</a:t>
            </a:r>
            <a:endParaRPr sz="2100">
              <a:latin typeface="Arial"/>
              <a:cs typeface="Arial"/>
            </a:endParaRPr>
          </a:p>
          <a:p>
            <a:pPr algn="ctr" marL="12700" marR="5080">
              <a:lnSpc>
                <a:spcPts val="1900"/>
              </a:lnSpc>
              <a:spcBef>
                <a:spcPts val="840"/>
              </a:spcBef>
            </a:pP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Corporations</a:t>
            </a:r>
            <a:r>
              <a:rPr dirty="0" sz="17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DFD5DE"/>
                </a:solidFill>
                <a:latin typeface="Arial"/>
                <a:cs typeface="Arial"/>
              </a:rPr>
              <a:t>and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governments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50468" y="2272236"/>
            <a:ext cx="1847214" cy="10337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dirty="0" sz="2100" spc="-10">
                <a:solidFill>
                  <a:srgbClr val="96B8FF"/>
                </a:solidFill>
                <a:latin typeface="Arial"/>
                <a:cs typeface="Arial"/>
              </a:rPr>
              <a:t>Intermediaries</a:t>
            </a:r>
            <a:endParaRPr sz="2100">
              <a:latin typeface="Arial"/>
              <a:cs typeface="Arial"/>
            </a:endParaRPr>
          </a:p>
          <a:p>
            <a:pPr algn="ctr" marL="12700" marR="5080">
              <a:lnSpc>
                <a:spcPts val="1900"/>
              </a:lnSpc>
              <a:spcBef>
                <a:spcPts val="840"/>
              </a:spcBef>
            </a:pP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Banks,</a:t>
            </a:r>
            <a:r>
              <a:rPr dirty="0" sz="170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exchanges,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mutual</a:t>
            </a:r>
            <a:r>
              <a:rPr dirty="0" sz="170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funds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6482" y="7464640"/>
            <a:ext cx="10741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By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channeling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funds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efficiently,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financial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markets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drive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economic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growth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reward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investors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with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returns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on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400" spc="-1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they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DFD5DE"/>
                </a:solidFill>
                <a:latin typeface="Arial"/>
                <a:cs typeface="Arial"/>
              </a:rPr>
              <a:t>provide.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300"/>
              </a:lnSpc>
              <a:tabLst>
                <a:tab pos="1092200" algn="l"/>
                <a:tab pos="3042285" algn="l"/>
                <a:tab pos="3611879" algn="l"/>
              </a:tabLst>
            </a:pPr>
            <a:r>
              <a:rPr dirty="0" spc="-25"/>
              <a:t>Key</a:t>
            </a:r>
            <a:r>
              <a:rPr dirty="0"/>
              <a:t>	</a:t>
            </a:r>
            <a:r>
              <a:rPr dirty="0" spc="-10"/>
              <a:t>Players</a:t>
            </a:r>
            <a:r>
              <a:rPr dirty="0"/>
              <a:t>	</a:t>
            </a:r>
            <a:r>
              <a:rPr dirty="0" spc="-25"/>
              <a:t>in</a:t>
            </a:r>
            <a:r>
              <a:rPr dirty="0"/>
              <a:t>	</a:t>
            </a:r>
            <a:r>
              <a:rPr dirty="0" spc="-10"/>
              <a:t>Financial Markets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212560" y="2278621"/>
            <a:ext cx="7676515" cy="1661160"/>
            <a:chOff x="6212560" y="2278621"/>
            <a:chExt cx="7676515" cy="1661160"/>
          </a:xfrm>
        </p:grpSpPr>
        <p:sp>
          <p:nvSpPr>
            <p:cNvPr id="5" name="object 5" descr=""/>
            <p:cNvSpPr/>
            <p:nvPr/>
          </p:nvSpPr>
          <p:spPr>
            <a:xfrm>
              <a:off x="6243040" y="2293861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7484414" y="0"/>
                  </a:moveTo>
                  <a:lnTo>
                    <a:pt x="146300" y="0"/>
                  </a:lnTo>
                  <a:lnTo>
                    <a:pt x="100265" y="7510"/>
                  </a:lnTo>
                  <a:lnTo>
                    <a:pt x="60130" y="28382"/>
                  </a:lnTo>
                  <a:lnTo>
                    <a:pt x="28383" y="60130"/>
                  </a:lnTo>
                  <a:lnTo>
                    <a:pt x="7510" y="100267"/>
                  </a:lnTo>
                  <a:lnTo>
                    <a:pt x="0" y="146303"/>
                  </a:lnTo>
                  <a:lnTo>
                    <a:pt x="0" y="1483779"/>
                  </a:lnTo>
                  <a:lnTo>
                    <a:pt x="7510" y="1529816"/>
                  </a:lnTo>
                  <a:lnTo>
                    <a:pt x="28383" y="1569952"/>
                  </a:lnTo>
                  <a:lnTo>
                    <a:pt x="60130" y="1601700"/>
                  </a:lnTo>
                  <a:lnTo>
                    <a:pt x="100265" y="1622572"/>
                  </a:lnTo>
                  <a:lnTo>
                    <a:pt x="146300" y="1630083"/>
                  </a:lnTo>
                  <a:lnTo>
                    <a:pt x="7484414" y="1630083"/>
                  </a:lnTo>
                  <a:lnTo>
                    <a:pt x="7530451" y="1622572"/>
                  </a:lnTo>
                  <a:lnTo>
                    <a:pt x="7570587" y="1601700"/>
                  </a:lnTo>
                  <a:lnTo>
                    <a:pt x="7602335" y="1569952"/>
                  </a:lnTo>
                  <a:lnTo>
                    <a:pt x="7623208" y="1529816"/>
                  </a:lnTo>
                  <a:lnTo>
                    <a:pt x="7630718" y="1483779"/>
                  </a:lnTo>
                  <a:lnTo>
                    <a:pt x="7630718" y="146303"/>
                  </a:lnTo>
                  <a:lnTo>
                    <a:pt x="7623208" y="100267"/>
                  </a:lnTo>
                  <a:lnTo>
                    <a:pt x="7602335" y="60130"/>
                  </a:lnTo>
                  <a:lnTo>
                    <a:pt x="7570587" y="28382"/>
                  </a:lnTo>
                  <a:lnTo>
                    <a:pt x="7530451" y="7510"/>
                  </a:lnTo>
                  <a:lnTo>
                    <a:pt x="7484414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43040" y="2293861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0" y="146303"/>
                  </a:moveTo>
                  <a:lnTo>
                    <a:pt x="7510" y="100267"/>
                  </a:lnTo>
                  <a:lnTo>
                    <a:pt x="28383" y="60130"/>
                  </a:lnTo>
                  <a:lnTo>
                    <a:pt x="60130" y="28382"/>
                  </a:lnTo>
                  <a:lnTo>
                    <a:pt x="100265" y="7510"/>
                  </a:lnTo>
                  <a:lnTo>
                    <a:pt x="146300" y="0"/>
                  </a:lnTo>
                  <a:lnTo>
                    <a:pt x="7484414" y="0"/>
                  </a:lnTo>
                  <a:lnTo>
                    <a:pt x="7530451" y="7510"/>
                  </a:lnTo>
                  <a:lnTo>
                    <a:pt x="7570587" y="28382"/>
                  </a:lnTo>
                  <a:lnTo>
                    <a:pt x="7602335" y="60130"/>
                  </a:lnTo>
                  <a:lnTo>
                    <a:pt x="7623208" y="100267"/>
                  </a:lnTo>
                  <a:lnTo>
                    <a:pt x="7630718" y="146303"/>
                  </a:lnTo>
                  <a:lnTo>
                    <a:pt x="7630718" y="1483779"/>
                  </a:lnTo>
                  <a:lnTo>
                    <a:pt x="7623208" y="1529816"/>
                  </a:lnTo>
                  <a:lnTo>
                    <a:pt x="7602335" y="1569952"/>
                  </a:lnTo>
                  <a:lnTo>
                    <a:pt x="7570587" y="1601700"/>
                  </a:lnTo>
                  <a:lnTo>
                    <a:pt x="7530451" y="1622572"/>
                  </a:lnTo>
                  <a:lnTo>
                    <a:pt x="7484414" y="1630083"/>
                  </a:lnTo>
                  <a:lnTo>
                    <a:pt x="146300" y="1630083"/>
                  </a:lnTo>
                  <a:lnTo>
                    <a:pt x="100265" y="1622572"/>
                  </a:lnTo>
                  <a:lnTo>
                    <a:pt x="60130" y="1601700"/>
                  </a:lnTo>
                  <a:lnTo>
                    <a:pt x="28383" y="1569952"/>
                  </a:lnTo>
                  <a:lnTo>
                    <a:pt x="7510" y="1529816"/>
                  </a:lnTo>
                  <a:lnTo>
                    <a:pt x="0" y="1483779"/>
                  </a:lnTo>
                  <a:lnTo>
                    <a:pt x="0" y="146303"/>
                  </a:lnTo>
                  <a:close/>
                </a:path>
              </a:pathLst>
            </a:custGeom>
            <a:ln w="30479">
              <a:solidFill>
                <a:srgbClr val="3E3E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2560" y="2293861"/>
              <a:ext cx="121919" cy="163008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568363" y="2538603"/>
            <a:ext cx="6383655" cy="114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DFD5DE"/>
                </a:solidFill>
                <a:latin typeface="Arial"/>
                <a:cs typeface="Arial"/>
              </a:rPr>
              <a:t>Savers &amp; </a:t>
            </a:r>
            <a:r>
              <a:rPr dirty="0" sz="2100" spc="-10">
                <a:solidFill>
                  <a:srgbClr val="DFD5DE"/>
                </a:solidFill>
                <a:latin typeface="Arial"/>
                <a:cs typeface="Arial"/>
              </a:rPr>
              <a:t>Investors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  <a:spcBef>
                <a:spcPts val="990"/>
              </a:spcBef>
            </a:pP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Households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entities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with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surplus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seeking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returns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—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DFD5DE"/>
                </a:solidFill>
                <a:latin typeface="Arial"/>
                <a:cs typeface="Arial"/>
              </a:rPr>
              <a:t>the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primary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source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investable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funds.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12560" y="4114685"/>
            <a:ext cx="7676515" cy="1661160"/>
            <a:chOff x="6212560" y="4114685"/>
            <a:chExt cx="7676515" cy="1661160"/>
          </a:xfrm>
        </p:grpSpPr>
        <p:sp>
          <p:nvSpPr>
            <p:cNvPr id="10" name="object 10" descr=""/>
            <p:cNvSpPr/>
            <p:nvPr/>
          </p:nvSpPr>
          <p:spPr>
            <a:xfrm>
              <a:off x="6243040" y="4129925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7484414" y="0"/>
                  </a:moveTo>
                  <a:lnTo>
                    <a:pt x="146300" y="0"/>
                  </a:lnTo>
                  <a:lnTo>
                    <a:pt x="100265" y="7510"/>
                  </a:lnTo>
                  <a:lnTo>
                    <a:pt x="60130" y="28382"/>
                  </a:lnTo>
                  <a:lnTo>
                    <a:pt x="28383" y="60130"/>
                  </a:lnTo>
                  <a:lnTo>
                    <a:pt x="7510" y="100267"/>
                  </a:lnTo>
                  <a:lnTo>
                    <a:pt x="0" y="146303"/>
                  </a:lnTo>
                  <a:lnTo>
                    <a:pt x="0" y="1483779"/>
                  </a:lnTo>
                  <a:lnTo>
                    <a:pt x="7510" y="1529816"/>
                  </a:lnTo>
                  <a:lnTo>
                    <a:pt x="28383" y="1569952"/>
                  </a:lnTo>
                  <a:lnTo>
                    <a:pt x="60130" y="1601700"/>
                  </a:lnTo>
                  <a:lnTo>
                    <a:pt x="100265" y="1622572"/>
                  </a:lnTo>
                  <a:lnTo>
                    <a:pt x="146300" y="1630083"/>
                  </a:lnTo>
                  <a:lnTo>
                    <a:pt x="7484414" y="1630083"/>
                  </a:lnTo>
                  <a:lnTo>
                    <a:pt x="7530451" y="1622572"/>
                  </a:lnTo>
                  <a:lnTo>
                    <a:pt x="7570587" y="1601700"/>
                  </a:lnTo>
                  <a:lnTo>
                    <a:pt x="7602335" y="1569952"/>
                  </a:lnTo>
                  <a:lnTo>
                    <a:pt x="7623208" y="1529816"/>
                  </a:lnTo>
                  <a:lnTo>
                    <a:pt x="7630718" y="1483779"/>
                  </a:lnTo>
                  <a:lnTo>
                    <a:pt x="7630718" y="146303"/>
                  </a:lnTo>
                  <a:lnTo>
                    <a:pt x="7623208" y="100267"/>
                  </a:lnTo>
                  <a:lnTo>
                    <a:pt x="7602335" y="60130"/>
                  </a:lnTo>
                  <a:lnTo>
                    <a:pt x="7570587" y="28382"/>
                  </a:lnTo>
                  <a:lnTo>
                    <a:pt x="7530451" y="7510"/>
                  </a:lnTo>
                  <a:lnTo>
                    <a:pt x="7484414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43040" y="4129925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0" y="146303"/>
                  </a:moveTo>
                  <a:lnTo>
                    <a:pt x="7510" y="100267"/>
                  </a:lnTo>
                  <a:lnTo>
                    <a:pt x="28383" y="60130"/>
                  </a:lnTo>
                  <a:lnTo>
                    <a:pt x="60130" y="28382"/>
                  </a:lnTo>
                  <a:lnTo>
                    <a:pt x="100265" y="7510"/>
                  </a:lnTo>
                  <a:lnTo>
                    <a:pt x="146300" y="0"/>
                  </a:lnTo>
                  <a:lnTo>
                    <a:pt x="7484414" y="0"/>
                  </a:lnTo>
                  <a:lnTo>
                    <a:pt x="7530451" y="7510"/>
                  </a:lnTo>
                  <a:lnTo>
                    <a:pt x="7570587" y="28382"/>
                  </a:lnTo>
                  <a:lnTo>
                    <a:pt x="7602335" y="60130"/>
                  </a:lnTo>
                  <a:lnTo>
                    <a:pt x="7623208" y="100267"/>
                  </a:lnTo>
                  <a:lnTo>
                    <a:pt x="7630718" y="146303"/>
                  </a:lnTo>
                  <a:lnTo>
                    <a:pt x="7630718" y="1483779"/>
                  </a:lnTo>
                  <a:lnTo>
                    <a:pt x="7623208" y="1529816"/>
                  </a:lnTo>
                  <a:lnTo>
                    <a:pt x="7602335" y="1569952"/>
                  </a:lnTo>
                  <a:lnTo>
                    <a:pt x="7570587" y="1601700"/>
                  </a:lnTo>
                  <a:lnTo>
                    <a:pt x="7530451" y="1622572"/>
                  </a:lnTo>
                  <a:lnTo>
                    <a:pt x="7484414" y="1630083"/>
                  </a:lnTo>
                  <a:lnTo>
                    <a:pt x="146300" y="1630083"/>
                  </a:lnTo>
                  <a:lnTo>
                    <a:pt x="100265" y="1622572"/>
                  </a:lnTo>
                  <a:lnTo>
                    <a:pt x="60130" y="1601700"/>
                  </a:lnTo>
                  <a:lnTo>
                    <a:pt x="28383" y="1569952"/>
                  </a:lnTo>
                  <a:lnTo>
                    <a:pt x="7510" y="1529816"/>
                  </a:lnTo>
                  <a:lnTo>
                    <a:pt x="0" y="1483779"/>
                  </a:lnTo>
                  <a:lnTo>
                    <a:pt x="0" y="146303"/>
                  </a:lnTo>
                  <a:close/>
                </a:path>
              </a:pathLst>
            </a:custGeom>
            <a:ln w="30479">
              <a:solidFill>
                <a:srgbClr val="3E3E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2560" y="4129925"/>
              <a:ext cx="121919" cy="163008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568363" y="4374667"/>
            <a:ext cx="6609715" cy="114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DFD5DE"/>
                </a:solidFill>
                <a:latin typeface="Arial"/>
                <a:cs typeface="Arial"/>
              </a:rPr>
              <a:t>Intermediaries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  <a:spcBef>
                <a:spcPts val="990"/>
              </a:spcBef>
            </a:pP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Banks,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Stock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Exchanges,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Mutual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Funds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pool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redirect</a:t>
            </a:r>
            <a:r>
              <a:rPr dirty="0" sz="17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capital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efficiently</a:t>
            </a:r>
            <a:r>
              <a:rPr dirty="0" sz="17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across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economy.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12560" y="5950750"/>
            <a:ext cx="7676515" cy="1661160"/>
            <a:chOff x="6212560" y="5950750"/>
            <a:chExt cx="7676515" cy="1661160"/>
          </a:xfrm>
        </p:grpSpPr>
        <p:sp>
          <p:nvSpPr>
            <p:cNvPr id="15" name="object 15" descr=""/>
            <p:cNvSpPr/>
            <p:nvPr/>
          </p:nvSpPr>
          <p:spPr>
            <a:xfrm>
              <a:off x="6243040" y="5965990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7484414" y="0"/>
                  </a:moveTo>
                  <a:lnTo>
                    <a:pt x="146300" y="0"/>
                  </a:lnTo>
                  <a:lnTo>
                    <a:pt x="100265" y="7510"/>
                  </a:lnTo>
                  <a:lnTo>
                    <a:pt x="60130" y="28382"/>
                  </a:lnTo>
                  <a:lnTo>
                    <a:pt x="28383" y="60130"/>
                  </a:lnTo>
                  <a:lnTo>
                    <a:pt x="7510" y="100267"/>
                  </a:lnTo>
                  <a:lnTo>
                    <a:pt x="0" y="146303"/>
                  </a:lnTo>
                  <a:lnTo>
                    <a:pt x="0" y="1483779"/>
                  </a:lnTo>
                  <a:lnTo>
                    <a:pt x="7510" y="1529816"/>
                  </a:lnTo>
                  <a:lnTo>
                    <a:pt x="28383" y="1569952"/>
                  </a:lnTo>
                  <a:lnTo>
                    <a:pt x="60130" y="1601700"/>
                  </a:lnTo>
                  <a:lnTo>
                    <a:pt x="100265" y="1622572"/>
                  </a:lnTo>
                  <a:lnTo>
                    <a:pt x="146300" y="1630083"/>
                  </a:lnTo>
                  <a:lnTo>
                    <a:pt x="7484414" y="1630083"/>
                  </a:lnTo>
                  <a:lnTo>
                    <a:pt x="7530451" y="1622572"/>
                  </a:lnTo>
                  <a:lnTo>
                    <a:pt x="7570587" y="1601700"/>
                  </a:lnTo>
                  <a:lnTo>
                    <a:pt x="7602335" y="1569952"/>
                  </a:lnTo>
                  <a:lnTo>
                    <a:pt x="7623208" y="1529816"/>
                  </a:lnTo>
                  <a:lnTo>
                    <a:pt x="7630718" y="1483779"/>
                  </a:lnTo>
                  <a:lnTo>
                    <a:pt x="7630718" y="146303"/>
                  </a:lnTo>
                  <a:lnTo>
                    <a:pt x="7623208" y="100267"/>
                  </a:lnTo>
                  <a:lnTo>
                    <a:pt x="7602335" y="60130"/>
                  </a:lnTo>
                  <a:lnTo>
                    <a:pt x="7570587" y="28382"/>
                  </a:lnTo>
                  <a:lnTo>
                    <a:pt x="7530451" y="7510"/>
                  </a:lnTo>
                  <a:lnTo>
                    <a:pt x="7484414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43040" y="5965990"/>
              <a:ext cx="7630795" cy="1630680"/>
            </a:xfrm>
            <a:custGeom>
              <a:avLst/>
              <a:gdLst/>
              <a:ahLst/>
              <a:cxnLst/>
              <a:rect l="l" t="t" r="r" b="b"/>
              <a:pathLst>
                <a:path w="7630794" h="1630679">
                  <a:moveTo>
                    <a:pt x="0" y="146303"/>
                  </a:moveTo>
                  <a:lnTo>
                    <a:pt x="7510" y="100267"/>
                  </a:lnTo>
                  <a:lnTo>
                    <a:pt x="28383" y="60130"/>
                  </a:lnTo>
                  <a:lnTo>
                    <a:pt x="60130" y="28382"/>
                  </a:lnTo>
                  <a:lnTo>
                    <a:pt x="100265" y="7510"/>
                  </a:lnTo>
                  <a:lnTo>
                    <a:pt x="146300" y="0"/>
                  </a:lnTo>
                  <a:lnTo>
                    <a:pt x="7484414" y="0"/>
                  </a:lnTo>
                  <a:lnTo>
                    <a:pt x="7530451" y="7510"/>
                  </a:lnTo>
                  <a:lnTo>
                    <a:pt x="7570587" y="28382"/>
                  </a:lnTo>
                  <a:lnTo>
                    <a:pt x="7602335" y="60130"/>
                  </a:lnTo>
                  <a:lnTo>
                    <a:pt x="7623208" y="100267"/>
                  </a:lnTo>
                  <a:lnTo>
                    <a:pt x="7630718" y="146303"/>
                  </a:lnTo>
                  <a:lnTo>
                    <a:pt x="7630718" y="1483779"/>
                  </a:lnTo>
                  <a:lnTo>
                    <a:pt x="7623208" y="1529816"/>
                  </a:lnTo>
                  <a:lnTo>
                    <a:pt x="7602335" y="1569952"/>
                  </a:lnTo>
                  <a:lnTo>
                    <a:pt x="7570587" y="1601700"/>
                  </a:lnTo>
                  <a:lnTo>
                    <a:pt x="7530451" y="1622572"/>
                  </a:lnTo>
                  <a:lnTo>
                    <a:pt x="7484414" y="1630083"/>
                  </a:lnTo>
                  <a:lnTo>
                    <a:pt x="146300" y="1630083"/>
                  </a:lnTo>
                  <a:lnTo>
                    <a:pt x="100265" y="1622572"/>
                  </a:lnTo>
                  <a:lnTo>
                    <a:pt x="60130" y="1601700"/>
                  </a:lnTo>
                  <a:lnTo>
                    <a:pt x="28383" y="1569952"/>
                  </a:lnTo>
                  <a:lnTo>
                    <a:pt x="7510" y="1529816"/>
                  </a:lnTo>
                  <a:lnTo>
                    <a:pt x="0" y="1483779"/>
                  </a:lnTo>
                  <a:lnTo>
                    <a:pt x="0" y="146303"/>
                  </a:lnTo>
                  <a:close/>
                </a:path>
              </a:pathLst>
            </a:custGeom>
            <a:ln w="30479">
              <a:solidFill>
                <a:srgbClr val="3E3E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2560" y="5965990"/>
              <a:ext cx="121919" cy="163008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568363" y="6210731"/>
            <a:ext cx="6742430" cy="114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DFD5DE"/>
                </a:solidFill>
                <a:latin typeface="Arial"/>
                <a:cs typeface="Arial"/>
              </a:rPr>
              <a:t>Borrowers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  <a:spcBef>
                <a:spcPts val="990"/>
              </a:spcBef>
            </a:pP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Corporations</a:t>
            </a:r>
            <a:r>
              <a:rPr dirty="0" sz="17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requiring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for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expansion</a:t>
            </a:r>
            <a:r>
              <a:rPr dirty="0" sz="17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Governments</a:t>
            </a:r>
            <a:r>
              <a:rPr dirty="0" sz="17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funding infrastructure</a:t>
            </a:r>
            <a:r>
              <a:rPr dirty="0" sz="170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DFD5DE"/>
                </a:solidFill>
                <a:latin typeface="Arial"/>
                <a:cs typeface="Arial"/>
              </a:rPr>
              <a:t>public</a:t>
            </a:r>
            <a:r>
              <a:rPr dirty="0" sz="17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DFD5DE"/>
                </a:solidFill>
                <a:latin typeface="Arial"/>
                <a:cs typeface="Arial"/>
              </a:rPr>
              <a:t>projects.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89" y="1101561"/>
            <a:ext cx="7750809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2475" algn="l"/>
                <a:tab pos="2964815" algn="l"/>
                <a:tab pos="3686810" algn="l"/>
                <a:tab pos="5194300" algn="l"/>
              </a:tabLst>
            </a:pPr>
            <a:r>
              <a:rPr dirty="0" sz="4450" spc="-10"/>
              <a:t>Module</a:t>
            </a:r>
            <a:r>
              <a:rPr dirty="0" sz="4450"/>
              <a:t>	</a:t>
            </a:r>
            <a:r>
              <a:rPr dirty="0" sz="4450" spc="-25"/>
              <a:t>1.1</a:t>
            </a:r>
            <a:r>
              <a:rPr dirty="0" sz="4450"/>
              <a:t>	</a:t>
            </a:r>
            <a:r>
              <a:rPr dirty="0" sz="4450" spc="-50"/>
              <a:t>—</a:t>
            </a:r>
            <a:r>
              <a:rPr dirty="0" sz="4450"/>
              <a:t>	</a:t>
            </a:r>
            <a:r>
              <a:rPr dirty="0" sz="4450" spc="-20"/>
              <a:t>Mock</a:t>
            </a:r>
            <a:r>
              <a:rPr dirty="0" sz="4450"/>
              <a:t>	</a:t>
            </a:r>
            <a:r>
              <a:rPr dirty="0" sz="4450" spc="-10"/>
              <a:t>Questions</a:t>
            </a:r>
            <a:endParaRPr sz="4450"/>
          </a:p>
        </p:txBody>
      </p:sp>
      <p:sp>
        <p:nvSpPr>
          <p:cNvPr id="3" name="object 3" descr=""/>
          <p:cNvSpPr/>
          <p:nvPr/>
        </p:nvSpPr>
        <p:spPr>
          <a:xfrm>
            <a:off x="793789" y="2261946"/>
            <a:ext cx="1232535" cy="426720"/>
          </a:xfrm>
          <a:custGeom>
            <a:avLst/>
            <a:gdLst/>
            <a:ahLst/>
            <a:cxnLst/>
            <a:rect l="l" t="t" r="r" b="b"/>
            <a:pathLst>
              <a:path w="1232535" h="426719">
                <a:moveTo>
                  <a:pt x="1205315" y="0"/>
                </a:moveTo>
                <a:lnTo>
                  <a:pt x="27219" y="0"/>
                </a:lnTo>
                <a:lnTo>
                  <a:pt x="16667" y="2152"/>
                </a:lnTo>
                <a:lnTo>
                  <a:pt x="8010" y="8007"/>
                </a:lnTo>
                <a:lnTo>
                  <a:pt x="2153" y="16662"/>
                </a:lnTo>
                <a:lnTo>
                  <a:pt x="0" y="27216"/>
                </a:lnTo>
                <a:lnTo>
                  <a:pt x="0" y="399021"/>
                </a:lnTo>
                <a:lnTo>
                  <a:pt x="2153" y="409574"/>
                </a:lnTo>
                <a:lnTo>
                  <a:pt x="8010" y="418230"/>
                </a:lnTo>
                <a:lnTo>
                  <a:pt x="16667" y="424085"/>
                </a:lnTo>
                <a:lnTo>
                  <a:pt x="27219" y="426237"/>
                </a:lnTo>
                <a:lnTo>
                  <a:pt x="1205315" y="426237"/>
                </a:lnTo>
                <a:lnTo>
                  <a:pt x="1215867" y="424085"/>
                </a:lnTo>
                <a:lnTo>
                  <a:pt x="1224524" y="418230"/>
                </a:lnTo>
                <a:lnTo>
                  <a:pt x="1230381" y="409574"/>
                </a:lnTo>
                <a:lnTo>
                  <a:pt x="1232535" y="399021"/>
                </a:lnTo>
                <a:lnTo>
                  <a:pt x="1232535" y="27216"/>
                </a:lnTo>
                <a:lnTo>
                  <a:pt x="1230381" y="16662"/>
                </a:lnTo>
                <a:lnTo>
                  <a:pt x="1224524" y="8007"/>
                </a:lnTo>
                <a:lnTo>
                  <a:pt x="1215867" y="2152"/>
                </a:lnTo>
                <a:lnTo>
                  <a:pt x="1205315" y="0"/>
                </a:lnTo>
                <a:close/>
              </a:path>
            </a:pathLst>
          </a:custGeom>
          <a:solidFill>
            <a:srgbClr val="0017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17177" y="2385860"/>
            <a:ext cx="10629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DFD5DE"/>
                </a:solidFill>
                <a:latin typeface="Arial"/>
                <a:cs typeface="Arial"/>
              </a:rPr>
              <a:t>EXAM</a:t>
            </a:r>
            <a:r>
              <a:rPr dirty="0" sz="14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DFD5DE"/>
                </a:solidFill>
                <a:latin typeface="Arial"/>
                <a:cs typeface="Arial"/>
              </a:rPr>
              <a:t>PREP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93789" y="2943339"/>
            <a:ext cx="4196715" cy="4187190"/>
            <a:chOff x="793789" y="2943339"/>
            <a:chExt cx="4196715" cy="4187190"/>
          </a:xfrm>
        </p:grpSpPr>
        <p:sp>
          <p:nvSpPr>
            <p:cNvPr id="6" name="object 6" descr=""/>
            <p:cNvSpPr/>
            <p:nvPr/>
          </p:nvSpPr>
          <p:spPr>
            <a:xfrm>
              <a:off x="793789" y="3283508"/>
              <a:ext cx="4196715" cy="3846829"/>
            </a:xfrm>
            <a:custGeom>
              <a:avLst/>
              <a:gdLst/>
              <a:ahLst/>
              <a:cxnLst/>
              <a:rect l="l" t="t" r="r" b="b"/>
              <a:pathLst>
                <a:path w="4196715" h="3846829">
                  <a:moveTo>
                    <a:pt x="4050042" y="0"/>
                  </a:moveTo>
                  <a:lnTo>
                    <a:pt x="146317" y="0"/>
                  </a:lnTo>
                  <a:lnTo>
                    <a:pt x="100278" y="7511"/>
                  </a:lnTo>
                  <a:lnTo>
                    <a:pt x="60138" y="28387"/>
                  </a:lnTo>
                  <a:lnTo>
                    <a:pt x="28386" y="60139"/>
                  </a:lnTo>
                  <a:lnTo>
                    <a:pt x="7511" y="100278"/>
                  </a:lnTo>
                  <a:lnTo>
                    <a:pt x="0" y="146316"/>
                  </a:lnTo>
                  <a:lnTo>
                    <a:pt x="0" y="3700119"/>
                  </a:lnTo>
                  <a:lnTo>
                    <a:pt x="7511" y="3746157"/>
                  </a:lnTo>
                  <a:lnTo>
                    <a:pt x="28386" y="3786297"/>
                  </a:lnTo>
                  <a:lnTo>
                    <a:pt x="60138" y="3818048"/>
                  </a:lnTo>
                  <a:lnTo>
                    <a:pt x="100278" y="3838924"/>
                  </a:lnTo>
                  <a:lnTo>
                    <a:pt x="146317" y="3846436"/>
                  </a:lnTo>
                  <a:lnTo>
                    <a:pt x="4050042" y="3846436"/>
                  </a:lnTo>
                  <a:lnTo>
                    <a:pt x="4096081" y="3838924"/>
                  </a:lnTo>
                  <a:lnTo>
                    <a:pt x="4136220" y="3818048"/>
                  </a:lnTo>
                  <a:lnTo>
                    <a:pt x="4167971" y="3786297"/>
                  </a:lnTo>
                  <a:lnTo>
                    <a:pt x="4188847" y="3746157"/>
                  </a:lnTo>
                  <a:lnTo>
                    <a:pt x="4196359" y="3700119"/>
                  </a:lnTo>
                  <a:lnTo>
                    <a:pt x="4196359" y="146316"/>
                  </a:lnTo>
                  <a:lnTo>
                    <a:pt x="4188847" y="100278"/>
                  </a:lnTo>
                  <a:lnTo>
                    <a:pt x="4167971" y="60139"/>
                  </a:lnTo>
                  <a:lnTo>
                    <a:pt x="4136220" y="28387"/>
                  </a:lnTo>
                  <a:lnTo>
                    <a:pt x="4096081" y="7511"/>
                  </a:lnTo>
                  <a:lnTo>
                    <a:pt x="4050042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789" y="2943339"/>
              <a:ext cx="4196359" cy="68044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551683" y="3374948"/>
            <a:ext cx="680720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835">
              <a:lnSpc>
                <a:spcPts val="1295"/>
              </a:lnSpc>
            </a:pPr>
            <a:r>
              <a:rPr dirty="0" sz="2100" spc="-5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38383" y="3845839"/>
            <a:ext cx="3604260" cy="2305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6895">
              <a:lnSpc>
                <a:spcPts val="275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What</a:t>
            </a:r>
            <a:r>
              <a:rPr dirty="0" sz="22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22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22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22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Rate</a:t>
            </a:r>
            <a:r>
              <a:rPr dirty="0" sz="220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DFD5DE"/>
                </a:solidFill>
                <a:latin typeface="Arial"/>
                <a:cs typeface="Arial"/>
              </a:rPr>
              <a:t>of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Return?</a:t>
            </a:r>
            <a:endParaRPr sz="220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spcBef>
                <a:spcPts val="1800"/>
              </a:spcBef>
              <a:buAutoNum type="alphaUcParenR"/>
              <a:tabLst>
                <a:tab pos="296545" algn="l"/>
              </a:tabLst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guaranteed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by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bank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FD</a:t>
            </a:r>
            <a:endParaRPr sz="175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spcBef>
                <a:spcPts val="750"/>
              </a:spcBef>
              <a:buClr>
                <a:srgbClr val="DFD5DE"/>
              </a:buClr>
              <a:buFont typeface="Arial"/>
              <a:buAutoNum type="alphaUcParenR"/>
              <a:tabLst>
                <a:tab pos="296545" algn="l"/>
              </a:tabLst>
            </a:pP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Nominal</a:t>
            </a:r>
            <a:r>
              <a:rPr dirty="0" sz="1750" spc="-55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Return</a:t>
            </a:r>
            <a:r>
              <a:rPr dirty="0" sz="1750" spc="-55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minus</a:t>
            </a:r>
            <a:r>
              <a:rPr dirty="0" sz="1750" spc="-5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96B8FF"/>
                </a:solidFill>
                <a:latin typeface="Arial"/>
                <a:cs typeface="Arial"/>
              </a:rPr>
              <a:t>Inflation</a:t>
            </a:r>
            <a:endParaRPr sz="1750">
              <a:latin typeface="Arial"/>
              <a:cs typeface="Arial"/>
            </a:endParaRPr>
          </a:p>
          <a:p>
            <a:pPr lvl="1" marL="198755" indent="-196850">
              <a:lnSpc>
                <a:spcPct val="100000"/>
              </a:lnSpc>
              <a:spcBef>
                <a:spcPts val="710"/>
              </a:spcBef>
              <a:buClr>
                <a:srgbClr val="96B8FF"/>
              </a:buClr>
              <a:buSzPct val="82857"/>
              <a:buFont typeface="Yu Gothic"/>
              <a:buChar char="✓"/>
              <a:tabLst>
                <a:tab pos="198755" algn="l"/>
              </a:tabLst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C)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Equity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minus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Taxes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D)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Interest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rate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set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by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RBI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216956" y="2943339"/>
            <a:ext cx="4196715" cy="4187190"/>
            <a:chOff x="5216956" y="2943339"/>
            <a:chExt cx="4196715" cy="4187190"/>
          </a:xfrm>
        </p:grpSpPr>
        <p:sp>
          <p:nvSpPr>
            <p:cNvPr id="11" name="object 11" descr=""/>
            <p:cNvSpPr/>
            <p:nvPr/>
          </p:nvSpPr>
          <p:spPr>
            <a:xfrm>
              <a:off x="5216956" y="3283508"/>
              <a:ext cx="4196715" cy="3846829"/>
            </a:xfrm>
            <a:custGeom>
              <a:avLst/>
              <a:gdLst/>
              <a:ahLst/>
              <a:cxnLst/>
              <a:rect l="l" t="t" r="r" b="b"/>
              <a:pathLst>
                <a:path w="4196715" h="3846829">
                  <a:moveTo>
                    <a:pt x="4050042" y="0"/>
                  </a:moveTo>
                  <a:lnTo>
                    <a:pt x="146317" y="0"/>
                  </a:lnTo>
                  <a:lnTo>
                    <a:pt x="100278" y="7511"/>
                  </a:lnTo>
                  <a:lnTo>
                    <a:pt x="60138" y="28387"/>
                  </a:lnTo>
                  <a:lnTo>
                    <a:pt x="28386" y="60139"/>
                  </a:lnTo>
                  <a:lnTo>
                    <a:pt x="7511" y="100278"/>
                  </a:lnTo>
                  <a:lnTo>
                    <a:pt x="0" y="146316"/>
                  </a:lnTo>
                  <a:lnTo>
                    <a:pt x="0" y="3700119"/>
                  </a:lnTo>
                  <a:lnTo>
                    <a:pt x="7511" y="3746157"/>
                  </a:lnTo>
                  <a:lnTo>
                    <a:pt x="28386" y="3786297"/>
                  </a:lnTo>
                  <a:lnTo>
                    <a:pt x="60138" y="3818048"/>
                  </a:lnTo>
                  <a:lnTo>
                    <a:pt x="100278" y="3838924"/>
                  </a:lnTo>
                  <a:lnTo>
                    <a:pt x="146317" y="3846436"/>
                  </a:lnTo>
                  <a:lnTo>
                    <a:pt x="4050042" y="3846436"/>
                  </a:lnTo>
                  <a:lnTo>
                    <a:pt x="4096081" y="3838924"/>
                  </a:lnTo>
                  <a:lnTo>
                    <a:pt x="4136220" y="3818048"/>
                  </a:lnTo>
                  <a:lnTo>
                    <a:pt x="4167971" y="3786297"/>
                  </a:lnTo>
                  <a:lnTo>
                    <a:pt x="4188847" y="3746157"/>
                  </a:lnTo>
                  <a:lnTo>
                    <a:pt x="4196359" y="3700119"/>
                  </a:lnTo>
                  <a:lnTo>
                    <a:pt x="4196359" y="146316"/>
                  </a:lnTo>
                  <a:lnTo>
                    <a:pt x="4188847" y="100278"/>
                  </a:lnTo>
                  <a:lnTo>
                    <a:pt x="4167971" y="60139"/>
                  </a:lnTo>
                  <a:lnTo>
                    <a:pt x="4136220" y="28387"/>
                  </a:lnTo>
                  <a:lnTo>
                    <a:pt x="4096081" y="7511"/>
                  </a:lnTo>
                  <a:lnTo>
                    <a:pt x="4050042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6956" y="2943339"/>
              <a:ext cx="4196359" cy="68044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974865" y="3374948"/>
            <a:ext cx="680720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835">
              <a:lnSpc>
                <a:spcPts val="1295"/>
              </a:lnSpc>
            </a:pPr>
            <a:r>
              <a:rPr dirty="0" sz="2100" spc="-50"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61558" y="3845839"/>
            <a:ext cx="3632200" cy="193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82270">
              <a:lnSpc>
                <a:spcPts val="275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Which</a:t>
            </a:r>
            <a:r>
              <a:rPr dirty="0" sz="220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class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has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DFD5DE"/>
                </a:solidFill>
                <a:latin typeface="Arial"/>
                <a:cs typeface="Arial"/>
              </a:rPr>
              <a:t>the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lowest</a:t>
            </a:r>
            <a:r>
              <a:rPr dirty="0" sz="2200" spc="-9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liquidity?</a:t>
            </a:r>
            <a:endParaRPr sz="220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spcBef>
                <a:spcPts val="1800"/>
              </a:spcBef>
              <a:buAutoNum type="alphaUcParenR"/>
              <a:tabLst>
                <a:tab pos="296545" algn="l"/>
              </a:tabLst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Bank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Fixed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Deposits</a:t>
            </a:r>
            <a:endParaRPr sz="1750">
              <a:latin typeface="Arial"/>
              <a:cs typeface="Arial"/>
            </a:endParaRPr>
          </a:p>
          <a:p>
            <a:pPr marL="296545" indent="-283845">
              <a:lnSpc>
                <a:spcPct val="100000"/>
              </a:lnSpc>
              <a:spcBef>
                <a:spcPts val="750"/>
              </a:spcBef>
              <a:buAutoNum type="alphaUcParenR"/>
              <a:tabLst>
                <a:tab pos="296545" algn="l"/>
              </a:tabLst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Equity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Shares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large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companies</a:t>
            </a:r>
            <a:endParaRPr sz="1750">
              <a:latin typeface="Arial"/>
              <a:cs typeface="Arial"/>
            </a:endParaRPr>
          </a:p>
          <a:p>
            <a:pPr marL="308610" indent="-295910">
              <a:lnSpc>
                <a:spcPct val="100000"/>
              </a:lnSpc>
              <a:spcBef>
                <a:spcPts val="710"/>
              </a:spcBef>
              <a:buAutoNum type="alphaUcParenR"/>
              <a:tabLst>
                <a:tab pos="308610" algn="l"/>
              </a:tabLst>
            </a:pP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Real</a:t>
            </a:r>
            <a:r>
              <a:rPr dirty="0" sz="1750" spc="-7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Estate</a:t>
            </a:r>
            <a:r>
              <a:rPr dirty="0" sz="1750" spc="-4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spc="-100" b="1">
                <a:solidFill>
                  <a:srgbClr val="96B8FF"/>
                </a:solidFill>
                <a:latin typeface="Yu Gothic"/>
                <a:cs typeface="Yu Gothic"/>
              </a:rPr>
              <a:t>✓</a:t>
            </a:r>
            <a:r>
              <a:rPr dirty="0" sz="1750" spc="-100">
                <a:solidFill>
                  <a:srgbClr val="DFD5DE"/>
                </a:solidFill>
                <a:latin typeface="Arial"/>
                <a:cs typeface="Arial"/>
              </a:rPr>
              <a:t>D)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Gold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ETFs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640137" y="2943339"/>
            <a:ext cx="4196715" cy="4187190"/>
            <a:chOff x="9640137" y="2943339"/>
            <a:chExt cx="4196715" cy="4187190"/>
          </a:xfrm>
        </p:grpSpPr>
        <p:sp>
          <p:nvSpPr>
            <p:cNvPr id="16" name="object 16" descr=""/>
            <p:cNvSpPr/>
            <p:nvPr/>
          </p:nvSpPr>
          <p:spPr>
            <a:xfrm>
              <a:off x="9640137" y="3283508"/>
              <a:ext cx="4196715" cy="3846829"/>
            </a:xfrm>
            <a:custGeom>
              <a:avLst/>
              <a:gdLst/>
              <a:ahLst/>
              <a:cxnLst/>
              <a:rect l="l" t="t" r="r" b="b"/>
              <a:pathLst>
                <a:path w="4196715" h="3846829">
                  <a:moveTo>
                    <a:pt x="4050042" y="0"/>
                  </a:moveTo>
                  <a:lnTo>
                    <a:pt x="146317" y="0"/>
                  </a:lnTo>
                  <a:lnTo>
                    <a:pt x="100278" y="7511"/>
                  </a:lnTo>
                  <a:lnTo>
                    <a:pt x="60138" y="28387"/>
                  </a:lnTo>
                  <a:lnTo>
                    <a:pt x="28386" y="60139"/>
                  </a:lnTo>
                  <a:lnTo>
                    <a:pt x="7511" y="100278"/>
                  </a:lnTo>
                  <a:lnTo>
                    <a:pt x="0" y="146316"/>
                  </a:lnTo>
                  <a:lnTo>
                    <a:pt x="0" y="3700119"/>
                  </a:lnTo>
                  <a:lnTo>
                    <a:pt x="7511" y="3746157"/>
                  </a:lnTo>
                  <a:lnTo>
                    <a:pt x="28386" y="3786297"/>
                  </a:lnTo>
                  <a:lnTo>
                    <a:pt x="60138" y="3818048"/>
                  </a:lnTo>
                  <a:lnTo>
                    <a:pt x="100278" y="3838924"/>
                  </a:lnTo>
                  <a:lnTo>
                    <a:pt x="146317" y="3846436"/>
                  </a:lnTo>
                  <a:lnTo>
                    <a:pt x="4050042" y="3846436"/>
                  </a:lnTo>
                  <a:lnTo>
                    <a:pt x="4096081" y="3838924"/>
                  </a:lnTo>
                  <a:lnTo>
                    <a:pt x="4136220" y="3818048"/>
                  </a:lnTo>
                  <a:lnTo>
                    <a:pt x="4167971" y="3786297"/>
                  </a:lnTo>
                  <a:lnTo>
                    <a:pt x="4188847" y="3746157"/>
                  </a:lnTo>
                  <a:lnTo>
                    <a:pt x="4196359" y="3700119"/>
                  </a:lnTo>
                  <a:lnTo>
                    <a:pt x="4196359" y="146316"/>
                  </a:lnTo>
                  <a:lnTo>
                    <a:pt x="4188847" y="100278"/>
                  </a:lnTo>
                  <a:lnTo>
                    <a:pt x="4167971" y="60139"/>
                  </a:lnTo>
                  <a:lnTo>
                    <a:pt x="4136220" y="28387"/>
                  </a:lnTo>
                  <a:lnTo>
                    <a:pt x="4096081" y="7511"/>
                  </a:lnTo>
                  <a:lnTo>
                    <a:pt x="4050042" y="0"/>
                  </a:lnTo>
                  <a:close/>
                </a:path>
              </a:pathLst>
            </a:custGeom>
            <a:solidFill>
              <a:srgbClr val="06060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0137" y="2943339"/>
              <a:ext cx="4196359" cy="68044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1398033" y="3374948"/>
            <a:ext cx="680720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835">
              <a:lnSpc>
                <a:spcPts val="1295"/>
              </a:lnSpc>
            </a:pPr>
            <a:r>
              <a:rPr dirty="0" sz="2100" spc="-5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84727" y="3845839"/>
            <a:ext cx="3285490" cy="3029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What</a:t>
            </a:r>
            <a:r>
              <a:rPr dirty="0" sz="220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primary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role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DFD5DE"/>
                </a:solidFill>
                <a:latin typeface="Arial"/>
                <a:cs typeface="Arial"/>
              </a:rPr>
              <a:t>of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financial</a:t>
            </a:r>
            <a:r>
              <a:rPr dirty="0" sz="2200" spc="-1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markets?</a:t>
            </a:r>
            <a:endParaRPr sz="2200">
              <a:latin typeface="Arial"/>
              <a:cs typeface="Arial"/>
            </a:endParaRPr>
          </a:p>
          <a:p>
            <a:pPr algn="just" marL="12700" marR="387985" indent="283845">
              <a:lnSpc>
                <a:spcPct val="135700"/>
              </a:lnSpc>
              <a:spcBef>
                <a:spcPts val="1050"/>
              </a:spcBef>
              <a:buAutoNum type="alphaUcParenR"/>
              <a:tabLst>
                <a:tab pos="296545" algn="l"/>
              </a:tabLst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guarantee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profits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for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all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investors</a:t>
            </a:r>
            <a:endParaRPr sz="1750">
              <a:latin typeface="Arial"/>
              <a:cs typeface="Arial"/>
            </a:endParaRPr>
          </a:p>
          <a:p>
            <a:pPr algn="just" marL="12700" marR="277495" indent="295910">
              <a:lnSpc>
                <a:spcPct val="135700"/>
              </a:lnSpc>
              <a:buAutoNum type="alphaUcParenR"/>
              <a:tabLst>
                <a:tab pos="308610" algn="l"/>
              </a:tabLst>
            </a:pP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To</a:t>
            </a:r>
            <a:r>
              <a:rPr dirty="0" sz="1750" spc="-65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channelize</a:t>
            </a:r>
            <a:r>
              <a:rPr dirty="0" sz="1750" spc="-6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funds</a:t>
            </a:r>
            <a:r>
              <a:rPr dirty="0" sz="1750" spc="-6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spc="-20" b="1">
                <a:solidFill>
                  <a:srgbClr val="96B8FF"/>
                </a:solidFill>
                <a:latin typeface="Arial"/>
                <a:cs typeface="Arial"/>
              </a:rPr>
              <a:t>from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savers</a:t>
            </a:r>
            <a:r>
              <a:rPr dirty="0" sz="1750" spc="-65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to</a:t>
            </a:r>
            <a:r>
              <a:rPr dirty="0" sz="1750" spc="-45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96B8FF"/>
                </a:solidFill>
                <a:latin typeface="Arial"/>
                <a:cs typeface="Arial"/>
              </a:rPr>
              <a:t>borrowers</a:t>
            </a:r>
            <a:r>
              <a:rPr dirty="0" sz="1750" spc="-40" b="1">
                <a:solidFill>
                  <a:srgbClr val="96B8FF"/>
                </a:solidFill>
                <a:latin typeface="Arial"/>
                <a:cs typeface="Arial"/>
              </a:rPr>
              <a:t> </a:t>
            </a:r>
            <a:r>
              <a:rPr dirty="0" sz="1750" spc="-100" b="1">
                <a:solidFill>
                  <a:srgbClr val="96B8FF"/>
                </a:solidFill>
                <a:latin typeface="Yu Gothic"/>
                <a:cs typeface="Yu Gothic"/>
              </a:rPr>
              <a:t>✓</a:t>
            </a:r>
            <a:r>
              <a:rPr dirty="0" sz="1750" spc="-100">
                <a:solidFill>
                  <a:srgbClr val="DFD5DE"/>
                </a:solidFill>
                <a:latin typeface="Arial"/>
                <a:cs typeface="Arial"/>
              </a:rPr>
              <a:t>C)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DFD5DE"/>
                </a:solidFill>
                <a:latin typeface="Arial"/>
                <a:cs typeface="Arial"/>
              </a:rPr>
              <a:t>To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eliminate</a:t>
            </a:r>
            <a:r>
              <a:rPr dirty="0" sz="1750" spc="-11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inflation</a:t>
            </a:r>
            <a:endParaRPr sz="17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5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D)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print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new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currency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notes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89" y="1660321"/>
            <a:ext cx="8254365" cy="7035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  <a:tab pos="4158615" algn="l"/>
                <a:tab pos="5445760" algn="l"/>
                <a:tab pos="7456170" algn="l"/>
              </a:tabLst>
            </a:pPr>
            <a:r>
              <a:rPr dirty="0" sz="4450" spc="-25"/>
              <a:t>Key</a:t>
            </a:r>
            <a:r>
              <a:rPr dirty="0" sz="4450"/>
              <a:t>	</a:t>
            </a:r>
            <a:r>
              <a:rPr dirty="0" sz="4450" spc="-10"/>
              <a:t>Takeaways</a:t>
            </a:r>
            <a:r>
              <a:rPr dirty="0" sz="4450"/>
              <a:t>	</a:t>
            </a:r>
            <a:r>
              <a:rPr dirty="0" sz="4450" spc="-20"/>
              <a:t>from</a:t>
            </a:r>
            <a:r>
              <a:rPr dirty="0" sz="4450"/>
              <a:t>	</a:t>
            </a:r>
            <a:r>
              <a:rPr dirty="0" sz="4450" spc="-10"/>
              <a:t>Module</a:t>
            </a:r>
            <a:r>
              <a:rPr dirty="0" sz="4450"/>
              <a:t>	</a:t>
            </a:r>
            <a:r>
              <a:rPr dirty="0" sz="4450" spc="-25"/>
              <a:t>1.1</a:t>
            </a:r>
            <a:endParaRPr sz="4450"/>
          </a:p>
        </p:txBody>
      </p:sp>
      <p:sp>
        <p:nvSpPr>
          <p:cNvPr id="3" name="object 3" descr=""/>
          <p:cNvSpPr/>
          <p:nvPr/>
        </p:nvSpPr>
        <p:spPr>
          <a:xfrm>
            <a:off x="793789" y="28207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280" y="0"/>
                </a:moveTo>
                <a:lnTo>
                  <a:pt x="34021" y="0"/>
                </a:lnTo>
                <a:lnTo>
                  <a:pt x="20832" y="2690"/>
                </a:lnTo>
                <a:lnTo>
                  <a:pt x="10011" y="10010"/>
                </a:lnTo>
                <a:lnTo>
                  <a:pt x="2691" y="20831"/>
                </a:lnTo>
                <a:lnTo>
                  <a:pt x="0" y="34023"/>
                </a:lnTo>
                <a:lnTo>
                  <a:pt x="0" y="476275"/>
                </a:lnTo>
                <a:lnTo>
                  <a:pt x="2691" y="489467"/>
                </a:lnTo>
                <a:lnTo>
                  <a:pt x="10011" y="500287"/>
                </a:lnTo>
                <a:lnTo>
                  <a:pt x="20832" y="507607"/>
                </a:lnTo>
                <a:lnTo>
                  <a:pt x="34021" y="510298"/>
                </a:lnTo>
                <a:lnTo>
                  <a:pt x="476280" y="510298"/>
                </a:lnTo>
                <a:lnTo>
                  <a:pt x="489470" y="507607"/>
                </a:lnTo>
                <a:lnTo>
                  <a:pt x="500289" y="500287"/>
                </a:lnTo>
                <a:lnTo>
                  <a:pt x="507610" y="489467"/>
                </a:lnTo>
                <a:lnTo>
                  <a:pt x="510301" y="476275"/>
                </a:lnTo>
                <a:lnTo>
                  <a:pt x="510301" y="34023"/>
                </a:lnTo>
                <a:lnTo>
                  <a:pt x="507610" y="20831"/>
                </a:lnTo>
                <a:lnTo>
                  <a:pt x="500289" y="10010"/>
                </a:lnTo>
                <a:lnTo>
                  <a:pt x="489470" y="2690"/>
                </a:lnTo>
                <a:lnTo>
                  <a:pt x="476280" y="0"/>
                </a:lnTo>
                <a:close/>
              </a:path>
            </a:pathLst>
          </a:custGeom>
          <a:solidFill>
            <a:srgbClr val="252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18208" y="2893936"/>
            <a:ext cx="48844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Inflation</a:t>
            </a:r>
            <a:r>
              <a:rPr dirty="0" sz="220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silent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enemy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idle</a:t>
            </a:r>
            <a:r>
              <a:rPr dirty="0" sz="220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DFD5DE"/>
                </a:solidFill>
                <a:latin typeface="Arial"/>
                <a:cs typeface="Arial"/>
              </a:rPr>
              <a:t>cash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18208" y="3725926"/>
            <a:ext cx="506349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primary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goal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investing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to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protect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grow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purchasing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power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over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time.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456881" y="28207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280" y="0"/>
                </a:moveTo>
                <a:lnTo>
                  <a:pt x="34021" y="0"/>
                </a:lnTo>
                <a:lnTo>
                  <a:pt x="20832" y="2690"/>
                </a:lnTo>
                <a:lnTo>
                  <a:pt x="10011" y="10010"/>
                </a:lnTo>
                <a:lnTo>
                  <a:pt x="2691" y="20831"/>
                </a:lnTo>
                <a:lnTo>
                  <a:pt x="0" y="34023"/>
                </a:lnTo>
                <a:lnTo>
                  <a:pt x="0" y="476275"/>
                </a:lnTo>
                <a:lnTo>
                  <a:pt x="2691" y="489467"/>
                </a:lnTo>
                <a:lnTo>
                  <a:pt x="10011" y="500287"/>
                </a:lnTo>
                <a:lnTo>
                  <a:pt x="20832" y="507607"/>
                </a:lnTo>
                <a:lnTo>
                  <a:pt x="34021" y="510298"/>
                </a:lnTo>
                <a:lnTo>
                  <a:pt x="476280" y="510298"/>
                </a:lnTo>
                <a:lnTo>
                  <a:pt x="489470" y="507607"/>
                </a:lnTo>
                <a:lnTo>
                  <a:pt x="500289" y="500287"/>
                </a:lnTo>
                <a:lnTo>
                  <a:pt x="507610" y="489467"/>
                </a:lnTo>
                <a:lnTo>
                  <a:pt x="510301" y="476275"/>
                </a:lnTo>
                <a:lnTo>
                  <a:pt x="510301" y="34023"/>
                </a:lnTo>
                <a:lnTo>
                  <a:pt x="507610" y="20831"/>
                </a:lnTo>
                <a:lnTo>
                  <a:pt x="500289" y="10010"/>
                </a:lnTo>
                <a:lnTo>
                  <a:pt x="489470" y="2690"/>
                </a:lnTo>
                <a:lnTo>
                  <a:pt x="476280" y="0"/>
                </a:lnTo>
                <a:close/>
              </a:path>
            </a:pathLst>
          </a:custGeom>
          <a:solidFill>
            <a:srgbClr val="252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42835" y="2788488"/>
            <a:ext cx="6875780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5120" algn="l"/>
              </a:tabLst>
            </a:pPr>
            <a:r>
              <a:rPr dirty="0" sz="2650" spc="-50">
                <a:solidFill>
                  <a:srgbClr val="DFD5DE"/>
                </a:solidFill>
                <a:latin typeface="Arial"/>
                <a:cs typeface="Arial"/>
              </a:rPr>
              <a:t>1</a:t>
            </a:r>
            <a:r>
              <a:rPr dirty="0" sz="2650">
                <a:solidFill>
                  <a:srgbClr val="DFD5DE"/>
                </a:solidFill>
                <a:latin typeface="Arial"/>
                <a:cs typeface="Arial"/>
              </a:rPr>
              <a:t>	</a:t>
            </a:r>
            <a:r>
              <a:rPr dirty="0" sz="2650" spc="-50">
                <a:solidFill>
                  <a:srgbClr val="DFD5DE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81302" y="2893936"/>
            <a:ext cx="5618480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220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returns</a:t>
            </a:r>
            <a:r>
              <a:rPr dirty="0" sz="22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are</a:t>
            </a:r>
            <a:r>
              <a:rPr dirty="0" sz="22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what</a:t>
            </a:r>
            <a:r>
              <a:rPr dirty="0" sz="220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matter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Always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calculate: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Nominal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−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Tax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−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Inflation.</a:t>
            </a:r>
            <a:r>
              <a:rPr dirty="0" sz="1750" spc="-5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DFD5DE"/>
                </a:solidFill>
                <a:latin typeface="Arial"/>
                <a:cs typeface="Arial"/>
              </a:rPr>
              <a:t>Even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6.5%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FD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may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yield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just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1.15%</a:t>
            </a:r>
            <a:r>
              <a:rPr dirty="0" sz="1750" spc="-3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growth.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93789" y="492276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280" y="0"/>
                </a:moveTo>
                <a:lnTo>
                  <a:pt x="34021" y="0"/>
                </a:lnTo>
                <a:lnTo>
                  <a:pt x="20832" y="2690"/>
                </a:lnTo>
                <a:lnTo>
                  <a:pt x="10011" y="10010"/>
                </a:lnTo>
                <a:lnTo>
                  <a:pt x="2691" y="20831"/>
                </a:lnTo>
                <a:lnTo>
                  <a:pt x="0" y="34023"/>
                </a:lnTo>
                <a:lnTo>
                  <a:pt x="0" y="476275"/>
                </a:lnTo>
                <a:lnTo>
                  <a:pt x="2691" y="489467"/>
                </a:lnTo>
                <a:lnTo>
                  <a:pt x="10011" y="500287"/>
                </a:lnTo>
                <a:lnTo>
                  <a:pt x="20832" y="507607"/>
                </a:lnTo>
                <a:lnTo>
                  <a:pt x="34021" y="510298"/>
                </a:lnTo>
                <a:lnTo>
                  <a:pt x="476280" y="510298"/>
                </a:lnTo>
                <a:lnTo>
                  <a:pt x="489470" y="507607"/>
                </a:lnTo>
                <a:lnTo>
                  <a:pt x="500289" y="500287"/>
                </a:lnTo>
                <a:lnTo>
                  <a:pt x="507610" y="489467"/>
                </a:lnTo>
                <a:lnTo>
                  <a:pt x="510301" y="476275"/>
                </a:lnTo>
                <a:lnTo>
                  <a:pt x="510301" y="34023"/>
                </a:lnTo>
                <a:lnTo>
                  <a:pt x="507610" y="20831"/>
                </a:lnTo>
                <a:lnTo>
                  <a:pt x="500289" y="10010"/>
                </a:lnTo>
                <a:lnTo>
                  <a:pt x="489470" y="2690"/>
                </a:lnTo>
                <a:lnTo>
                  <a:pt x="476280" y="0"/>
                </a:lnTo>
                <a:close/>
              </a:path>
            </a:pathLst>
          </a:custGeom>
          <a:solidFill>
            <a:srgbClr val="252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42835" y="4890541"/>
            <a:ext cx="21272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DFD5DE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8208" y="4995989"/>
            <a:ext cx="5210810" cy="158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975">
              <a:lnSpc>
                <a:spcPts val="275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Each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asset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class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has</a:t>
            </a:r>
            <a:r>
              <a:rPr dirty="0" sz="2200" spc="-3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a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distinct</a:t>
            </a:r>
            <a:r>
              <a:rPr dirty="0" sz="220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DFD5DE"/>
                </a:solidFill>
                <a:latin typeface="Arial"/>
                <a:cs typeface="Arial"/>
              </a:rPr>
              <a:t>risk-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return profile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05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Equity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leads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returns;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Real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Estate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lags</a:t>
            </a:r>
            <a:r>
              <a:rPr dirty="0" sz="1750" spc="-4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on</a:t>
            </a:r>
            <a:r>
              <a:rPr dirty="0" sz="1750" spc="-4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liquidity;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Gold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hedges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inflation;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Debt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provides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stability.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456881" y="4922761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280" y="0"/>
                </a:moveTo>
                <a:lnTo>
                  <a:pt x="34021" y="0"/>
                </a:lnTo>
                <a:lnTo>
                  <a:pt x="20832" y="2690"/>
                </a:lnTo>
                <a:lnTo>
                  <a:pt x="10011" y="10010"/>
                </a:lnTo>
                <a:lnTo>
                  <a:pt x="2691" y="20831"/>
                </a:lnTo>
                <a:lnTo>
                  <a:pt x="0" y="34023"/>
                </a:lnTo>
                <a:lnTo>
                  <a:pt x="0" y="476275"/>
                </a:lnTo>
                <a:lnTo>
                  <a:pt x="2691" y="489467"/>
                </a:lnTo>
                <a:lnTo>
                  <a:pt x="10011" y="500287"/>
                </a:lnTo>
                <a:lnTo>
                  <a:pt x="20832" y="507607"/>
                </a:lnTo>
                <a:lnTo>
                  <a:pt x="34021" y="510298"/>
                </a:lnTo>
                <a:lnTo>
                  <a:pt x="476280" y="510298"/>
                </a:lnTo>
                <a:lnTo>
                  <a:pt x="489470" y="507607"/>
                </a:lnTo>
                <a:lnTo>
                  <a:pt x="500289" y="500287"/>
                </a:lnTo>
                <a:lnTo>
                  <a:pt x="507610" y="489467"/>
                </a:lnTo>
                <a:lnTo>
                  <a:pt x="510301" y="476275"/>
                </a:lnTo>
                <a:lnTo>
                  <a:pt x="510301" y="34023"/>
                </a:lnTo>
                <a:lnTo>
                  <a:pt x="507610" y="20831"/>
                </a:lnTo>
                <a:lnTo>
                  <a:pt x="500289" y="10010"/>
                </a:lnTo>
                <a:lnTo>
                  <a:pt x="489470" y="2690"/>
                </a:lnTo>
                <a:lnTo>
                  <a:pt x="476280" y="0"/>
                </a:lnTo>
                <a:close/>
              </a:path>
            </a:pathLst>
          </a:custGeom>
          <a:solidFill>
            <a:srgbClr val="2525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605933" y="4890541"/>
            <a:ext cx="21272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DFD5DE"/>
                </a:solidFill>
                <a:latin typeface="Arial"/>
                <a:cs typeface="Arial"/>
              </a:rPr>
              <a:t>4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81302" y="4995989"/>
            <a:ext cx="5520690" cy="1227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Markets</a:t>
            </a:r>
            <a:r>
              <a:rPr dirty="0" sz="220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bridge</a:t>
            </a:r>
            <a:r>
              <a:rPr dirty="0" sz="220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savers</a:t>
            </a:r>
            <a:r>
              <a:rPr dirty="0" sz="2200" spc="-7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DFD5DE"/>
                </a:solidFill>
                <a:latin typeface="Arial"/>
                <a:cs typeface="Arial"/>
              </a:rPr>
              <a:t>and</a:t>
            </a:r>
            <a:r>
              <a:rPr dirty="0" sz="2200" spc="-7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DFD5DE"/>
                </a:solidFill>
                <a:latin typeface="Arial"/>
                <a:cs typeface="Arial"/>
              </a:rPr>
              <a:t>borrowers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700"/>
              </a:lnSpc>
              <a:spcBef>
                <a:spcPts val="1120"/>
              </a:spcBef>
            </a:pP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Financial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markets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are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the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engine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of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economic</a:t>
            </a:r>
            <a:r>
              <a:rPr dirty="0" sz="1750" spc="-6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growth</a:t>
            </a:r>
            <a:r>
              <a:rPr dirty="0" sz="1750" spc="-6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50">
                <a:solidFill>
                  <a:srgbClr val="DFD5DE"/>
                </a:solidFill>
                <a:latin typeface="Arial"/>
                <a:cs typeface="Arial"/>
              </a:rPr>
              <a:t>—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enabling</a:t>
            </a:r>
            <a:r>
              <a:rPr dirty="0" sz="1750" spc="-85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efficient</a:t>
            </a:r>
            <a:r>
              <a:rPr dirty="0" sz="1750" spc="-8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capital</a:t>
            </a:r>
            <a:r>
              <a:rPr dirty="0" sz="1750" spc="-8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allocation</a:t>
            </a:r>
            <a:r>
              <a:rPr dirty="0" sz="1750" spc="-8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DFD5DE"/>
                </a:solidFill>
                <a:latin typeface="Arial"/>
                <a:cs typeface="Arial"/>
              </a:rPr>
              <a:t>at</a:t>
            </a:r>
            <a:r>
              <a:rPr dirty="0" sz="1750" spc="-80">
                <a:solidFill>
                  <a:srgbClr val="DFD5DE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DFD5DE"/>
                </a:solidFill>
                <a:latin typeface="Arial"/>
                <a:cs typeface="Arial"/>
              </a:rPr>
              <a:t>scale.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2026-04-27T11:17:12Z</dcterms:created>
  <dcterms:modified xsi:type="dcterms:W3CDTF">2026-04-27T11:17:12Z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2026-04-27T00:00:00Z</vt:filetime>
  </property>
  <property fmtid="{D5CDD505-2E9C-101B-9397-08002B2CF9AE}" pid="3" name="LastSaved">
    <vt:filetime>2026-04-27T00:00:00Z</vt:filetime>
  </property>
  <property fmtid="{D5CDD505-2E9C-101B-9397-08002B2CF9AE}" pid="4" name="Producer">
    <vt:lpwstr>3-Heights(TM) PDF Security Shell 4.8.25.2 (http://www.pdf-tools.com)</vt:lpwstr>
  </property>
</Properties>
</file>