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rimo" charset="1" panose="020B0604020202020204"/>
      <p:regular r:id="rId19"/>
    </p:embeddedFont>
    <p:embeddedFont>
      <p:font typeface="Noto Sans" charset="1" panose="020B0502040504020204"/>
      <p:regular r:id="rId20"/>
    </p:embeddedFont>
    <p:embeddedFont>
      <p:font typeface="Noto Sans Bold" charset="1" panose="020B0802040504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notesMasters/notesMaster1.xml" Type="http://schemas.openxmlformats.org/officeDocument/2006/relationships/notesMaster"/><Relationship Id="rId17" Target="theme/theme2.xml" Type="http://schemas.openxmlformats.org/officeDocument/2006/relationships/theme"/><Relationship Id="rId18" Target="notesSlides/notesSlide1.xml" Type="http://schemas.openxmlformats.org/officeDocument/2006/relationships/notes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notesSlides/notesSlide2.xml" Type="http://schemas.openxmlformats.org/officeDocument/2006/relationships/notesSlide"/><Relationship Id="rId22" Target="fonts/font22.fntdata" Type="http://schemas.openxmlformats.org/officeDocument/2006/relationships/font"/><Relationship Id="rId23" Target="notesSlides/notesSlide3.xml" Type="http://schemas.openxmlformats.org/officeDocument/2006/relationships/notesSlide"/><Relationship Id="rId24" Target="notesSlides/notesSlide4.xml" Type="http://schemas.openxmlformats.org/officeDocument/2006/relationships/notesSlide"/><Relationship Id="rId25" Target="notesSlides/notesSlide5.xml" Type="http://schemas.openxmlformats.org/officeDocument/2006/relationships/notesSlide"/><Relationship Id="rId26" Target="notesSlides/notesSlide6.xml" Type="http://schemas.openxmlformats.org/officeDocument/2006/relationships/notesSlide"/><Relationship Id="rId27" Target="notesSlides/notesSlide7.xml" Type="http://schemas.openxmlformats.org/officeDocument/2006/relationships/notesSlide"/><Relationship Id="rId28" Target="notesSlides/notesSlide8.xml" Type="http://schemas.openxmlformats.org/officeDocument/2006/relationships/notesSlide"/><Relationship Id="rId29" Target="notesSlides/notesSlide9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10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png" Type="http://schemas.openxmlformats.org/officeDocument/2006/relationships/image"/><Relationship Id="rId14" Target="../media/image21.svg" Type="http://schemas.openxmlformats.org/officeDocument/2006/relationships/image"/><Relationship Id="rId15" Target="../media/image22.pn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18" Target="../media/image25.png" Type="http://schemas.openxmlformats.org/officeDocument/2006/relationships/image"/><Relationship Id="rId19" Target="../media/image4.jpe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31.png" Type="http://schemas.openxmlformats.org/officeDocument/2006/relationships/image"/><Relationship Id="rId12" Target="../media/image32.svg" Type="http://schemas.openxmlformats.org/officeDocument/2006/relationships/image"/><Relationship Id="rId13" Target="../media/image33.png" Type="http://schemas.openxmlformats.org/officeDocument/2006/relationships/image"/><Relationship Id="rId14" Target="../media/image34.svg" Type="http://schemas.openxmlformats.org/officeDocument/2006/relationships/image"/><Relationship Id="rId15" Target="../media/image4.jpe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2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6858000" cy="10287000"/>
            <a:chOff x="0" y="0"/>
            <a:chExt cx="9144000" cy="13716000"/>
          </a:xfrm>
        </p:grpSpPr>
        <p:sp>
          <p:nvSpPr>
            <p:cNvPr name="Freeform 9" id="9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850238" y="6588766"/>
            <a:ext cx="1445123" cy="532809"/>
            <a:chOff x="0" y="0"/>
            <a:chExt cx="1926831" cy="7104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26844" cy="710438"/>
            </a:xfrm>
            <a:custGeom>
              <a:avLst/>
              <a:gdLst/>
              <a:ahLst/>
              <a:cxnLst/>
              <a:rect r="r" b="b" t="t" l="l"/>
              <a:pathLst>
                <a:path h="710438" w="1926844">
                  <a:moveTo>
                    <a:pt x="0" y="45339"/>
                  </a:moveTo>
                  <a:cubicBezTo>
                    <a:pt x="0" y="20320"/>
                    <a:pt x="20320" y="0"/>
                    <a:pt x="45339" y="0"/>
                  </a:cubicBezTo>
                  <a:lnTo>
                    <a:pt x="1881505" y="0"/>
                  </a:lnTo>
                  <a:cubicBezTo>
                    <a:pt x="1906524" y="0"/>
                    <a:pt x="1926844" y="20320"/>
                    <a:pt x="1926844" y="45339"/>
                  </a:cubicBezTo>
                  <a:lnTo>
                    <a:pt x="1926844" y="665099"/>
                  </a:lnTo>
                  <a:cubicBezTo>
                    <a:pt x="1926844" y="690118"/>
                    <a:pt x="1906524" y="710438"/>
                    <a:pt x="1881505" y="710438"/>
                  </a:cubicBezTo>
                  <a:lnTo>
                    <a:pt x="45339" y="710438"/>
                  </a:lnTo>
                  <a:cubicBezTo>
                    <a:pt x="20320" y="710438"/>
                    <a:pt x="0" y="690118"/>
                    <a:pt x="0" y="665099"/>
                  </a:cubicBezTo>
                  <a:close/>
                </a:path>
              </a:pathLst>
            </a:custGeom>
            <a:solidFill>
              <a:srgbClr val="00184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432284" y="6574479"/>
            <a:ext cx="2108749" cy="561384"/>
            <a:chOff x="0" y="0"/>
            <a:chExt cx="2811666" cy="7485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811653" cy="748538"/>
            </a:xfrm>
            <a:custGeom>
              <a:avLst/>
              <a:gdLst/>
              <a:ahLst/>
              <a:cxnLst/>
              <a:rect r="r" b="b" t="t" l="l"/>
              <a:pathLst>
                <a:path h="748538" w="2811653">
                  <a:moveTo>
                    <a:pt x="0" y="51689"/>
                  </a:moveTo>
                  <a:cubicBezTo>
                    <a:pt x="0" y="23114"/>
                    <a:pt x="23495" y="0"/>
                    <a:pt x="52324" y="0"/>
                  </a:cubicBezTo>
                  <a:lnTo>
                    <a:pt x="2759329" y="0"/>
                  </a:lnTo>
                  <a:lnTo>
                    <a:pt x="2759329" y="6350"/>
                  </a:lnTo>
                  <a:lnTo>
                    <a:pt x="2759329" y="0"/>
                  </a:lnTo>
                  <a:cubicBezTo>
                    <a:pt x="2788158" y="0"/>
                    <a:pt x="2811653" y="23114"/>
                    <a:pt x="2811653" y="51689"/>
                  </a:cubicBezTo>
                  <a:lnTo>
                    <a:pt x="2811653" y="696849"/>
                  </a:lnTo>
                  <a:lnTo>
                    <a:pt x="2805303" y="696849"/>
                  </a:lnTo>
                  <a:lnTo>
                    <a:pt x="2811653" y="696849"/>
                  </a:lnTo>
                  <a:cubicBezTo>
                    <a:pt x="2811653" y="725424"/>
                    <a:pt x="2788158" y="748538"/>
                    <a:pt x="2759329" y="748538"/>
                  </a:cubicBezTo>
                  <a:lnTo>
                    <a:pt x="2759329" y="742188"/>
                  </a:lnTo>
                  <a:lnTo>
                    <a:pt x="2759329" y="748538"/>
                  </a:lnTo>
                  <a:lnTo>
                    <a:pt x="52324" y="748538"/>
                  </a:lnTo>
                  <a:lnTo>
                    <a:pt x="52324" y="742188"/>
                  </a:lnTo>
                  <a:lnTo>
                    <a:pt x="52324" y="748538"/>
                  </a:lnTo>
                  <a:cubicBezTo>
                    <a:pt x="23495" y="748538"/>
                    <a:pt x="0" y="725424"/>
                    <a:pt x="0" y="696849"/>
                  </a:cubicBezTo>
                  <a:lnTo>
                    <a:pt x="0" y="51689"/>
                  </a:lnTo>
                  <a:lnTo>
                    <a:pt x="6350" y="51689"/>
                  </a:lnTo>
                  <a:lnTo>
                    <a:pt x="0" y="51689"/>
                  </a:lnTo>
                  <a:moveTo>
                    <a:pt x="12700" y="51689"/>
                  </a:moveTo>
                  <a:lnTo>
                    <a:pt x="12700" y="696849"/>
                  </a:lnTo>
                  <a:lnTo>
                    <a:pt x="6350" y="696849"/>
                  </a:lnTo>
                  <a:lnTo>
                    <a:pt x="12700" y="696849"/>
                  </a:lnTo>
                  <a:cubicBezTo>
                    <a:pt x="12700" y="718312"/>
                    <a:pt x="30353" y="735838"/>
                    <a:pt x="52324" y="735838"/>
                  </a:cubicBezTo>
                  <a:lnTo>
                    <a:pt x="2759329" y="735838"/>
                  </a:lnTo>
                  <a:cubicBezTo>
                    <a:pt x="2781300" y="735838"/>
                    <a:pt x="2798953" y="718312"/>
                    <a:pt x="2798953" y="696849"/>
                  </a:cubicBezTo>
                  <a:lnTo>
                    <a:pt x="2798953" y="51689"/>
                  </a:lnTo>
                  <a:lnTo>
                    <a:pt x="2805303" y="51689"/>
                  </a:lnTo>
                  <a:lnTo>
                    <a:pt x="2798953" y="51689"/>
                  </a:lnTo>
                  <a:cubicBezTo>
                    <a:pt x="2798953" y="30226"/>
                    <a:pt x="2781300" y="12700"/>
                    <a:pt x="2759329" y="12700"/>
                  </a:cubicBezTo>
                  <a:lnTo>
                    <a:pt x="52324" y="12700"/>
                  </a:lnTo>
                  <a:lnTo>
                    <a:pt x="52324" y="6350"/>
                  </a:lnTo>
                  <a:lnTo>
                    <a:pt x="52324" y="12700"/>
                  </a:lnTo>
                  <a:cubicBezTo>
                    <a:pt x="30353" y="12700"/>
                    <a:pt x="12700" y="30226"/>
                    <a:pt x="12700" y="51689"/>
                  </a:cubicBezTo>
                  <a:close/>
                </a:path>
              </a:pathLst>
            </a:custGeom>
            <a:solidFill>
              <a:srgbClr val="97B8FF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606806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850238" y="3098749"/>
            <a:ext cx="9445523" cy="182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The Architecture of a Mutual Fund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850238" y="5267325"/>
            <a:ext cx="9445523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NISM Series V-A | Module 2 — Understanding the legal structure, key entities, and regulatory framework that govern mutual funds in India.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020345" y="6607073"/>
            <a:ext cx="1104900" cy="429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MODULE 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16678" y="6607073"/>
            <a:ext cx="1739951" cy="429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97B8FF"/>
                </a:solidFill>
                <a:latin typeface="Noto Sans"/>
                <a:ea typeface="Noto Sans"/>
                <a:cs typeface="Noto Sans"/>
                <a:sym typeface="Noto Sans"/>
              </a:rPr>
              <a:t>NISM SERIES V-A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6858000" cy="10287000"/>
            <a:chOff x="0" y="0"/>
            <a:chExt cx="9144000" cy="13716000"/>
          </a:xfrm>
        </p:grpSpPr>
        <p:sp>
          <p:nvSpPr>
            <p:cNvPr name="Freeform 9" id="9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788326" y="1155802"/>
            <a:ext cx="9386297" cy="89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187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Exam-Ready Key Takeaways</a:t>
            </a:r>
          </a:p>
        </p:txBody>
      </p:sp>
      <p:sp>
        <p:nvSpPr>
          <p:cNvPr name="Freeform 11" id="11" descr="preencoded.png"/>
          <p:cNvSpPr/>
          <p:nvPr/>
        </p:nvSpPr>
        <p:spPr>
          <a:xfrm flipH="false" flipV="false" rot="0">
            <a:off x="7887891" y="2434981"/>
            <a:ext cx="398707" cy="398707"/>
          </a:xfrm>
          <a:custGeom>
            <a:avLst/>
            <a:gdLst/>
            <a:ahLst/>
            <a:cxnLst/>
            <a:rect r="r" b="b" t="t" l="l"/>
            <a:pathLst>
              <a:path h="398707" w="398707">
                <a:moveTo>
                  <a:pt x="0" y="0"/>
                </a:moveTo>
                <a:lnTo>
                  <a:pt x="398707" y="0"/>
                </a:lnTo>
                <a:lnTo>
                  <a:pt x="398707" y="398707"/>
                </a:lnTo>
                <a:lnTo>
                  <a:pt x="0" y="3987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332" t="0" r="-8335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652119" y="2398214"/>
            <a:ext cx="3322587" cy="443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Mutual Fund = Trust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52119" y="2934443"/>
            <a:ext cx="8705555" cy="88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62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Governed by the Indian Trusts Act, 1882 — not a company or partnership.</a:t>
            </a:r>
          </a:p>
        </p:txBody>
      </p:sp>
      <p:sp>
        <p:nvSpPr>
          <p:cNvPr name="Freeform 14" id="14" descr="preencoded.png"/>
          <p:cNvSpPr/>
          <p:nvPr/>
        </p:nvSpPr>
        <p:spPr>
          <a:xfrm flipH="false" flipV="false" rot="0">
            <a:off x="7887891" y="4321969"/>
            <a:ext cx="398707" cy="398707"/>
          </a:xfrm>
          <a:custGeom>
            <a:avLst/>
            <a:gdLst/>
            <a:ahLst/>
            <a:cxnLst/>
            <a:rect r="r" b="b" t="t" l="l"/>
            <a:pathLst>
              <a:path h="398707" w="398707">
                <a:moveTo>
                  <a:pt x="0" y="0"/>
                </a:moveTo>
                <a:lnTo>
                  <a:pt x="398707" y="0"/>
                </a:lnTo>
                <a:lnTo>
                  <a:pt x="398707" y="398707"/>
                </a:lnTo>
                <a:lnTo>
                  <a:pt x="0" y="3987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332" t="0" r="-8335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652119" y="4285212"/>
            <a:ext cx="3900935" cy="443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Five Entities, Five Roles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652119" y="4821441"/>
            <a:ext cx="8705555" cy="88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62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Sponsor → Trustee → AMC → Custodian → RTA. Each is independent and non-overlapping.</a:t>
            </a:r>
          </a:p>
        </p:txBody>
      </p:sp>
      <p:sp>
        <p:nvSpPr>
          <p:cNvPr name="Freeform 17" id="17" descr="preencoded.png"/>
          <p:cNvSpPr/>
          <p:nvPr/>
        </p:nvSpPr>
        <p:spPr>
          <a:xfrm flipH="false" flipV="false" rot="0">
            <a:off x="7887891" y="6208957"/>
            <a:ext cx="398707" cy="398707"/>
          </a:xfrm>
          <a:custGeom>
            <a:avLst/>
            <a:gdLst/>
            <a:ahLst/>
            <a:cxnLst/>
            <a:rect r="r" b="b" t="t" l="l"/>
            <a:pathLst>
              <a:path h="398707" w="398707">
                <a:moveTo>
                  <a:pt x="0" y="0"/>
                </a:moveTo>
                <a:lnTo>
                  <a:pt x="398707" y="0"/>
                </a:lnTo>
                <a:lnTo>
                  <a:pt x="398707" y="398707"/>
                </a:lnTo>
                <a:lnTo>
                  <a:pt x="0" y="3987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332" t="0" r="-8335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652119" y="6172200"/>
            <a:ext cx="3322587" cy="443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AMFI ≠ Regulator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652119" y="6708429"/>
            <a:ext cx="8705555" cy="88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62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AMFI is a trade body. SEBI is the supreme regulator. RBI oversees money markets and bank-sponsors.</a:t>
            </a:r>
          </a:p>
        </p:txBody>
      </p:sp>
      <p:sp>
        <p:nvSpPr>
          <p:cNvPr name="Freeform 20" id="20" descr="preencoded.png"/>
          <p:cNvSpPr/>
          <p:nvPr/>
        </p:nvSpPr>
        <p:spPr>
          <a:xfrm flipH="false" flipV="false" rot="0">
            <a:off x="7887891" y="8095955"/>
            <a:ext cx="398707" cy="398707"/>
          </a:xfrm>
          <a:custGeom>
            <a:avLst/>
            <a:gdLst/>
            <a:ahLst/>
            <a:cxnLst/>
            <a:rect r="r" b="b" t="t" l="l"/>
            <a:pathLst>
              <a:path h="398707" w="398707">
                <a:moveTo>
                  <a:pt x="0" y="0"/>
                </a:moveTo>
                <a:lnTo>
                  <a:pt x="398707" y="0"/>
                </a:lnTo>
                <a:lnTo>
                  <a:pt x="398707" y="398707"/>
                </a:lnTo>
                <a:lnTo>
                  <a:pt x="0" y="3987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332" t="0" r="-8335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8652119" y="8059188"/>
            <a:ext cx="3322587" cy="443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ARN is Mandatory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652119" y="8595417"/>
            <a:ext cx="8705555" cy="469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62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No distributor can operate without a valid AMFI Registration Number.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606806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61282" y="751132"/>
            <a:ext cx="11893153" cy="915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Legal Structure: A Trust at Its Core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61282" y="2824610"/>
            <a:ext cx="10402938" cy="5894937"/>
            <a:chOff x="0" y="0"/>
            <a:chExt cx="13870584" cy="7859916"/>
          </a:xfrm>
        </p:grpSpPr>
        <p:sp>
          <p:nvSpPr>
            <p:cNvPr name="Freeform 10" id="10" descr="preencoded.png"/>
            <p:cNvSpPr/>
            <p:nvPr/>
          </p:nvSpPr>
          <p:spPr>
            <a:xfrm flipH="false" flipV="false" rot="0">
              <a:off x="0" y="0"/>
              <a:ext cx="13870560" cy="7859903"/>
            </a:xfrm>
            <a:custGeom>
              <a:avLst/>
              <a:gdLst/>
              <a:ahLst/>
              <a:cxnLst/>
              <a:rect r="r" b="b" t="t" l="l"/>
              <a:pathLst>
                <a:path h="7859903" w="13870560">
                  <a:moveTo>
                    <a:pt x="0" y="0"/>
                  </a:moveTo>
                  <a:lnTo>
                    <a:pt x="13870560" y="0"/>
                  </a:lnTo>
                  <a:lnTo>
                    <a:pt x="13870560" y="7859903"/>
                  </a:lnTo>
                  <a:lnTo>
                    <a:pt x="0" y="7859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6" r="0" b="-16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043772" y="2228850"/>
            <a:ext cx="5292328" cy="2239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In India, a Mutual Fund is constituted as a </a:t>
            </a:r>
            <a:r>
              <a:rPr lang="en-US" sz="2125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Trust under the Indian Trusts Act, 1882</a:t>
            </a:r>
            <a:r>
              <a:rPr lang="en-US" sz="2125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. This structure is deliberate — it ensures investor funds are legally protected and cannot be misused by any single party.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2043772" y="4767558"/>
            <a:ext cx="5292328" cy="2874464"/>
            <a:chOff x="0" y="0"/>
            <a:chExt cx="7056438" cy="383261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056374" cy="3832606"/>
            </a:xfrm>
            <a:custGeom>
              <a:avLst/>
              <a:gdLst/>
              <a:ahLst/>
              <a:cxnLst/>
              <a:rect r="r" b="b" t="t" l="l"/>
              <a:pathLst>
                <a:path h="3832606" w="7056374">
                  <a:moveTo>
                    <a:pt x="0" y="54864"/>
                  </a:moveTo>
                  <a:cubicBezTo>
                    <a:pt x="0" y="24638"/>
                    <a:pt x="24638" y="0"/>
                    <a:pt x="54864" y="0"/>
                  </a:cubicBezTo>
                  <a:lnTo>
                    <a:pt x="7001510" y="0"/>
                  </a:lnTo>
                  <a:cubicBezTo>
                    <a:pt x="7031863" y="0"/>
                    <a:pt x="7056374" y="24638"/>
                    <a:pt x="7056374" y="54864"/>
                  </a:cubicBezTo>
                  <a:lnTo>
                    <a:pt x="7056374" y="3777742"/>
                  </a:lnTo>
                  <a:cubicBezTo>
                    <a:pt x="7056374" y="3808095"/>
                    <a:pt x="7031736" y="3832606"/>
                    <a:pt x="7001510" y="3832606"/>
                  </a:cubicBezTo>
                  <a:lnTo>
                    <a:pt x="54864" y="3832606"/>
                  </a:lnTo>
                  <a:cubicBezTo>
                    <a:pt x="24511" y="3832606"/>
                    <a:pt x="0" y="3807968"/>
                    <a:pt x="0" y="3777742"/>
                  </a:cubicBezTo>
                  <a:close/>
                </a:path>
              </a:pathLst>
            </a:custGeom>
            <a:solidFill>
              <a:srgbClr val="022349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2318359" y="5203774"/>
            <a:ext cx="343195" cy="274587"/>
            <a:chOff x="0" y="0"/>
            <a:chExt cx="457594" cy="366116"/>
          </a:xfrm>
        </p:grpSpPr>
        <p:sp>
          <p:nvSpPr>
            <p:cNvPr name="Freeform 15" id="15" descr="preencoded.png"/>
            <p:cNvSpPr/>
            <p:nvPr/>
          </p:nvSpPr>
          <p:spPr>
            <a:xfrm flipH="false" flipV="false" rot="0">
              <a:off x="0" y="0"/>
              <a:ext cx="457581" cy="366141"/>
            </a:xfrm>
            <a:custGeom>
              <a:avLst/>
              <a:gdLst/>
              <a:ahLst/>
              <a:cxnLst/>
              <a:rect r="r" b="b" t="t" l="l"/>
              <a:pathLst>
                <a:path h="366141" w="457581">
                  <a:moveTo>
                    <a:pt x="0" y="0"/>
                  </a:moveTo>
                  <a:lnTo>
                    <a:pt x="457581" y="0"/>
                  </a:lnTo>
                  <a:lnTo>
                    <a:pt x="457581" y="366141"/>
                  </a:lnTo>
                  <a:lnTo>
                    <a:pt x="0" y="366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343" r="-2" b="-332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2936141" y="5025923"/>
            <a:ext cx="4125363" cy="2239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The trust structure creates a clear separation between those who </a:t>
            </a:r>
            <a:r>
              <a:rPr lang="en-US" sz="2125" b="true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manage</a:t>
            </a:r>
            <a:r>
              <a:rPr lang="en-US" sz="2125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 money and those who </a:t>
            </a:r>
            <a:r>
              <a:rPr lang="en-US" sz="2125" b="true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own</a:t>
            </a:r>
            <a:r>
              <a:rPr lang="en-US" sz="2125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 it — a foundational safeguard for unitholders.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043772" y="7865116"/>
            <a:ext cx="5292328" cy="1374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The architecture is divided across </a:t>
            </a:r>
            <a:r>
              <a:rPr lang="en-US" sz="2125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five independent entities</a:t>
            </a:r>
            <a:r>
              <a:rPr lang="en-US" sz="2125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, each with a distinct and non-overlapping role.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606806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92238" y="1903962"/>
            <a:ext cx="7316838" cy="943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The Five Key Entities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92238" y="3414122"/>
            <a:ext cx="5245446" cy="2540946"/>
            <a:chOff x="0" y="0"/>
            <a:chExt cx="6993928" cy="33879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994017" cy="3387979"/>
            </a:xfrm>
            <a:custGeom>
              <a:avLst/>
              <a:gdLst/>
              <a:ahLst/>
              <a:cxnLst/>
              <a:rect r="r" b="b" t="t" l="l"/>
              <a:pathLst>
                <a:path h="3387979" w="6994017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3331210"/>
                  </a:lnTo>
                  <a:cubicBezTo>
                    <a:pt x="6994017" y="3362579"/>
                    <a:pt x="6968617" y="3387979"/>
                    <a:pt x="6937248" y="3387979"/>
                  </a:cubicBezTo>
                  <a:lnTo>
                    <a:pt x="56769" y="3387979"/>
                  </a:lnTo>
                  <a:cubicBezTo>
                    <a:pt x="25400" y="3387979"/>
                    <a:pt x="0" y="3362579"/>
                    <a:pt x="0" y="3331210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75759" y="3659534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Sponsor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5759" y="4224928"/>
            <a:ext cx="4678413" cy="144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The founder. Establishes the trust, brings initial capital, and registers the fund with SEBI.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521206" y="3414122"/>
            <a:ext cx="5245446" cy="2540946"/>
            <a:chOff x="0" y="0"/>
            <a:chExt cx="6993928" cy="338792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994017" cy="3387979"/>
            </a:xfrm>
            <a:custGeom>
              <a:avLst/>
              <a:gdLst/>
              <a:ahLst/>
              <a:cxnLst/>
              <a:rect r="r" b="b" t="t" l="l"/>
              <a:pathLst>
                <a:path h="3387979" w="6994017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3331210"/>
                  </a:lnTo>
                  <a:cubicBezTo>
                    <a:pt x="6994017" y="3362579"/>
                    <a:pt x="6968617" y="3387979"/>
                    <a:pt x="6937248" y="3387979"/>
                  </a:cubicBezTo>
                  <a:lnTo>
                    <a:pt x="56769" y="3387979"/>
                  </a:lnTo>
                  <a:cubicBezTo>
                    <a:pt x="25400" y="3387979"/>
                    <a:pt x="0" y="3362579"/>
                    <a:pt x="0" y="3331210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804717" y="3659534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Trustees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04717" y="4224928"/>
            <a:ext cx="4678413" cy="144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Protect investor interests. Hold fund property in trust and ensure AMC compliance with SEBI.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2050163" y="3414122"/>
            <a:ext cx="5245446" cy="2540946"/>
            <a:chOff x="0" y="0"/>
            <a:chExt cx="6993928" cy="338792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994017" cy="3387979"/>
            </a:xfrm>
            <a:custGeom>
              <a:avLst/>
              <a:gdLst/>
              <a:ahLst/>
              <a:cxnLst/>
              <a:rect r="r" b="b" t="t" l="l"/>
              <a:pathLst>
                <a:path h="3387979" w="6994017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3331210"/>
                  </a:lnTo>
                  <a:cubicBezTo>
                    <a:pt x="6994017" y="3362579"/>
                    <a:pt x="6968617" y="3387979"/>
                    <a:pt x="6937248" y="3387979"/>
                  </a:cubicBezTo>
                  <a:lnTo>
                    <a:pt x="56769" y="3387979"/>
                  </a:lnTo>
                  <a:cubicBezTo>
                    <a:pt x="25400" y="3387979"/>
                    <a:pt x="0" y="3362579"/>
                    <a:pt x="0" y="3331210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2333684" y="3659534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AMC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333684" y="4224928"/>
            <a:ext cx="4678413" cy="144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The operational brain. Employs fund managers who make day-to-day investment decisions.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92238" y="6238580"/>
            <a:ext cx="8009934" cy="2087318"/>
            <a:chOff x="0" y="0"/>
            <a:chExt cx="10679913" cy="278309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679937" cy="2783078"/>
            </a:xfrm>
            <a:custGeom>
              <a:avLst/>
              <a:gdLst/>
              <a:ahLst/>
              <a:cxnLst/>
              <a:rect r="r" b="b" t="t" l="l"/>
              <a:pathLst>
                <a:path h="2783078" w="10679937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10623169" y="0"/>
                  </a:lnTo>
                  <a:cubicBezTo>
                    <a:pt x="10654537" y="0"/>
                    <a:pt x="10679937" y="25400"/>
                    <a:pt x="10679937" y="56769"/>
                  </a:cubicBezTo>
                  <a:lnTo>
                    <a:pt x="10679937" y="2726309"/>
                  </a:lnTo>
                  <a:cubicBezTo>
                    <a:pt x="10679937" y="2757678"/>
                    <a:pt x="10654537" y="2783078"/>
                    <a:pt x="10623169" y="2783078"/>
                  </a:cubicBezTo>
                  <a:lnTo>
                    <a:pt x="56769" y="2783078"/>
                  </a:lnTo>
                  <a:cubicBezTo>
                    <a:pt x="25400" y="2783078"/>
                    <a:pt x="0" y="2757678"/>
                    <a:pt x="0" y="2726309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275759" y="6483991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Custodian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75759" y="7049395"/>
            <a:ext cx="7442892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Independently safekeeps all securities. The AMC never holds assets directly.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9285684" y="6238580"/>
            <a:ext cx="8009934" cy="2087318"/>
            <a:chOff x="0" y="0"/>
            <a:chExt cx="10679913" cy="278309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679937" cy="2783078"/>
            </a:xfrm>
            <a:custGeom>
              <a:avLst/>
              <a:gdLst/>
              <a:ahLst/>
              <a:cxnLst/>
              <a:rect r="r" b="b" t="t" l="l"/>
              <a:pathLst>
                <a:path h="2783078" w="10679937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10623169" y="0"/>
                  </a:lnTo>
                  <a:cubicBezTo>
                    <a:pt x="10654537" y="0"/>
                    <a:pt x="10679937" y="25400"/>
                    <a:pt x="10679937" y="56769"/>
                  </a:cubicBezTo>
                  <a:lnTo>
                    <a:pt x="10679937" y="2726309"/>
                  </a:lnTo>
                  <a:cubicBezTo>
                    <a:pt x="10679937" y="2757678"/>
                    <a:pt x="10654537" y="2783078"/>
                    <a:pt x="10623169" y="2783078"/>
                  </a:cubicBezTo>
                  <a:lnTo>
                    <a:pt x="56769" y="2783078"/>
                  </a:lnTo>
                  <a:cubicBezTo>
                    <a:pt x="25400" y="2783078"/>
                    <a:pt x="0" y="2757678"/>
                    <a:pt x="0" y="2726309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9569206" y="6483991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RTA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569206" y="7049395"/>
            <a:ext cx="7442892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Back-office administrator. Handles investor records, KYC, statements, and dividends.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1606806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92238" y="920506"/>
            <a:ext cx="14984463" cy="943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Entity Deep Dive: Roles &amp; Responsibilities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73188" y="2411616"/>
            <a:ext cx="8048034" cy="3108874"/>
            <a:chOff x="0" y="0"/>
            <a:chExt cx="10730713" cy="41451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25400" y="25400"/>
              <a:ext cx="10679938" cy="4094353"/>
            </a:xfrm>
            <a:custGeom>
              <a:avLst/>
              <a:gdLst/>
              <a:ahLst/>
              <a:cxnLst/>
              <a:rect r="r" b="b" t="t" l="l"/>
              <a:pathLst>
                <a:path h="4094353" w="10679938">
                  <a:moveTo>
                    <a:pt x="0" y="243840"/>
                  </a:moveTo>
                  <a:cubicBezTo>
                    <a:pt x="0" y="109220"/>
                    <a:pt x="109982" y="0"/>
                    <a:pt x="245745" y="0"/>
                  </a:cubicBezTo>
                  <a:lnTo>
                    <a:pt x="10434193" y="0"/>
                  </a:lnTo>
                  <a:cubicBezTo>
                    <a:pt x="10569956" y="0"/>
                    <a:pt x="10679938" y="109220"/>
                    <a:pt x="10679938" y="243840"/>
                  </a:cubicBezTo>
                  <a:lnTo>
                    <a:pt x="10679938" y="3850513"/>
                  </a:lnTo>
                  <a:cubicBezTo>
                    <a:pt x="10679938" y="3985133"/>
                    <a:pt x="10569956" y="4094353"/>
                    <a:pt x="10434193" y="4094353"/>
                  </a:cubicBezTo>
                  <a:lnTo>
                    <a:pt x="245745" y="4094353"/>
                  </a:lnTo>
                  <a:cubicBezTo>
                    <a:pt x="109982" y="4094353"/>
                    <a:pt x="0" y="3985133"/>
                    <a:pt x="0" y="3850513"/>
                  </a:cubicBezTo>
                  <a:close/>
                </a:path>
              </a:pathLst>
            </a:custGeom>
            <a:solidFill>
              <a:srgbClr val="07070C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730738" cy="4145153"/>
            </a:xfrm>
            <a:custGeom>
              <a:avLst/>
              <a:gdLst/>
              <a:ahLst/>
              <a:cxnLst/>
              <a:rect r="r" b="b" t="t" l="l"/>
              <a:pathLst>
                <a:path h="4145153" w="10730738">
                  <a:moveTo>
                    <a:pt x="0" y="269240"/>
                  </a:moveTo>
                  <a:cubicBezTo>
                    <a:pt x="0" y="120396"/>
                    <a:pt x="121539" y="0"/>
                    <a:pt x="271145" y="0"/>
                  </a:cubicBezTo>
                  <a:lnTo>
                    <a:pt x="10459593" y="0"/>
                  </a:lnTo>
                  <a:lnTo>
                    <a:pt x="10459593" y="25400"/>
                  </a:lnTo>
                  <a:lnTo>
                    <a:pt x="10459593" y="0"/>
                  </a:lnTo>
                  <a:cubicBezTo>
                    <a:pt x="10609200" y="0"/>
                    <a:pt x="10730738" y="120396"/>
                    <a:pt x="10730738" y="269240"/>
                  </a:cubicBezTo>
                  <a:lnTo>
                    <a:pt x="10705338" y="269240"/>
                  </a:lnTo>
                  <a:lnTo>
                    <a:pt x="10730738" y="269240"/>
                  </a:lnTo>
                  <a:lnTo>
                    <a:pt x="10730738" y="3875913"/>
                  </a:lnTo>
                  <a:lnTo>
                    <a:pt x="10705338" y="3875913"/>
                  </a:lnTo>
                  <a:lnTo>
                    <a:pt x="10730738" y="3875913"/>
                  </a:lnTo>
                  <a:cubicBezTo>
                    <a:pt x="10730738" y="4024757"/>
                    <a:pt x="10609200" y="4145153"/>
                    <a:pt x="10459593" y="4145153"/>
                  </a:cubicBezTo>
                  <a:lnTo>
                    <a:pt x="10459593" y="4119753"/>
                  </a:lnTo>
                  <a:lnTo>
                    <a:pt x="10459593" y="4145153"/>
                  </a:lnTo>
                  <a:lnTo>
                    <a:pt x="271145" y="4145153"/>
                  </a:lnTo>
                  <a:lnTo>
                    <a:pt x="271145" y="4119753"/>
                  </a:lnTo>
                  <a:lnTo>
                    <a:pt x="271145" y="4145153"/>
                  </a:lnTo>
                  <a:cubicBezTo>
                    <a:pt x="121539" y="4145153"/>
                    <a:pt x="0" y="4024757"/>
                    <a:pt x="0" y="3875913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3875913"/>
                  </a:lnTo>
                  <a:lnTo>
                    <a:pt x="25400" y="3875913"/>
                  </a:lnTo>
                  <a:lnTo>
                    <a:pt x="50800" y="3875913"/>
                  </a:lnTo>
                  <a:cubicBezTo>
                    <a:pt x="50800" y="3996436"/>
                    <a:pt x="149225" y="4094353"/>
                    <a:pt x="271145" y="4094353"/>
                  </a:cubicBezTo>
                  <a:lnTo>
                    <a:pt x="10459593" y="4094353"/>
                  </a:lnTo>
                  <a:cubicBezTo>
                    <a:pt x="10581513" y="4094353"/>
                    <a:pt x="10679938" y="3996309"/>
                    <a:pt x="10679938" y="3875913"/>
                  </a:cubicBezTo>
                  <a:lnTo>
                    <a:pt x="10679938" y="269240"/>
                  </a:lnTo>
                  <a:cubicBezTo>
                    <a:pt x="10679938" y="148717"/>
                    <a:pt x="10581513" y="50800"/>
                    <a:pt x="10459593" y="50800"/>
                  </a:cubicBezTo>
                  <a:lnTo>
                    <a:pt x="271145" y="50800"/>
                  </a:lnTo>
                  <a:lnTo>
                    <a:pt x="271145" y="25400"/>
                  </a:lnTo>
                  <a:lnTo>
                    <a:pt x="271145" y="50800"/>
                  </a:lnTo>
                  <a:cubicBezTo>
                    <a:pt x="149225" y="50800"/>
                    <a:pt x="50800" y="148844"/>
                    <a:pt x="50800" y="269240"/>
                  </a:cubicBezTo>
                  <a:close/>
                </a:path>
              </a:pathLst>
            </a:custGeom>
            <a:solidFill>
              <a:srgbClr val="3F3F44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54138" y="2430666"/>
            <a:ext cx="152400" cy="3070774"/>
            <a:chOff x="0" y="0"/>
            <a:chExt cx="203200" cy="4094366"/>
          </a:xfrm>
        </p:grpSpPr>
        <p:sp>
          <p:nvSpPr>
            <p:cNvPr name="Freeform 13" id="13" descr="preencoded.png"/>
            <p:cNvSpPr/>
            <p:nvPr/>
          </p:nvSpPr>
          <p:spPr>
            <a:xfrm flipH="false" flipV="false" rot="0">
              <a:off x="0" y="0"/>
              <a:ext cx="203200" cy="4094353"/>
            </a:xfrm>
            <a:custGeom>
              <a:avLst/>
              <a:gdLst/>
              <a:ahLst/>
              <a:cxnLst/>
              <a:rect r="r" b="b" t="t" l="l"/>
              <a:pathLst>
                <a:path h="4094353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4094353"/>
                  </a:lnTo>
                  <a:lnTo>
                    <a:pt x="0" y="4094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2" t="0" r="-56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428159" y="2714177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Sponsor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28159" y="3279572"/>
            <a:ext cx="7252392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The promoter — think </a:t>
            </a: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HDFC Bank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or </a:t>
            </a: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SBI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. They apply to SEBI, establish the trust deed, and appoint the initial Trustees. They bear ultimate accountability for the AMC's conduct.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266634" y="2411616"/>
            <a:ext cx="8048177" cy="3108874"/>
            <a:chOff x="0" y="0"/>
            <a:chExt cx="10730903" cy="414516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25400" y="25400"/>
              <a:ext cx="10680192" cy="4094353"/>
            </a:xfrm>
            <a:custGeom>
              <a:avLst/>
              <a:gdLst/>
              <a:ahLst/>
              <a:cxnLst/>
              <a:rect r="r" b="b" t="t" l="l"/>
              <a:pathLst>
                <a:path h="4094353" w="10680192">
                  <a:moveTo>
                    <a:pt x="0" y="243840"/>
                  </a:moveTo>
                  <a:cubicBezTo>
                    <a:pt x="0" y="109220"/>
                    <a:pt x="109982" y="0"/>
                    <a:pt x="245745" y="0"/>
                  </a:cubicBezTo>
                  <a:lnTo>
                    <a:pt x="10434447" y="0"/>
                  </a:lnTo>
                  <a:cubicBezTo>
                    <a:pt x="10570210" y="0"/>
                    <a:pt x="10680192" y="109220"/>
                    <a:pt x="10680192" y="243840"/>
                  </a:cubicBezTo>
                  <a:lnTo>
                    <a:pt x="10680192" y="3850513"/>
                  </a:lnTo>
                  <a:cubicBezTo>
                    <a:pt x="10680192" y="3985133"/>
                    <a:pt x="10570210" y="4094353"/>
                    <a:pt x="10434447" y="4094353"/>
                  </a:cubicBezTo>
                  <a:lnTo>
                    <a:pt x="245745" y="4094353"/>
                  </a:lnTo>
                  <a:cubicBezTo>
                    <a:pt x="109982" y="4094353"/>
                    <a:pt x="0" y="3985133"/>
                    <a:pt x="0" y="3850513"/>
                  </a:cubicBezTo>
                  <a:close/>
                </a:path>
              </a:pathLst>
            </a:custGeom>
            <a:solidFill>
              <a:srgbClr val="07070C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730992" cy="4145153"/>
            </a:xfrm>
            <a:custGeom>
              <a:avLst/>
              <a:gdLst/>
              <a:ahLst/>
              <a:cxnLst/>
              <a:rect r="r" b="b" t="t" l="l"/>
              <a:pathLst>
                <a:path h="4145153" w="10730992">
                  <a:moveTo>
                    <a:pt x="0" y="269240"/>
                  </a:moveTo>
                  <a:cubicBezTo>
                    <a:pt x="0" y="120396"/>
                    <a:pt x="121539" y="0"/>
                    <a:pt x="271145" y="0"/>
                  </a:cubicBezTo>
                  <a:lnTo>
                    <a:pt x="10459847" y="0"/>
                  </a:lnTo>
                  <a:lnTo>
                    <a:pt x="10459847" y="25400"/>
                  </a:lnTo>
                  <a:lnTo>
                    <a:pt x="10459847" y="0"/>
                  </a:lnTo>
                  <a:cubicBezTo>
                    <a:pt x="10609453" y="0"/>
                    <a:pt x="10730992" y="120396"/>
                    <a:pt x="10730992" y="269240"/>
                  </a:cubicBezTo>
                  <a:lnTo>
                    <a:pt x="10705592" y="269240"/>
                  </a:lnTo>
                  <a:lnTo>
                    <a:pt x="10730992" y="269240"/>
                  </a:lnTo>
                  <a:lnTo>
                    <a:pt x="10730992" y="3875913"/>
                  </a:lnTo>
                  <a:lnTo>
                    <a:pt x="10705592" y="3875913"/>
                  </a:lnTo>
                  <a:lnTo>
                    <a:pt x="10730992" y="3875913"/>
                  </a:lnTo>
                  <a:cubicBezTo>
                    <a:pt x="10730992" y="4024757"/>
                    <a:pt x="10609453" y="4145153"/>
                    <a:pt x="10459847" y="4145153"/>
                  </a:cubicBezTo>
                  <a:lnTo>
                    <a:pt x="10459847" y="4119753"/>
                  </a:lnTo>
                  <a:lnTo>
                    <a:pt x="10459847" y="4145153"/>
                  </a:lnTo>
                  <a:lnTo>
                    <a:pt x="271145" y="4145153"/>
                  </a:lnTo>
                  <a:lnTo>
                    <a:pt x="271145" y="4119753"/>
                  </a:lnTo>
                  <a:lnTo>
                    <a:pt x="271145" y="4145153"/>
                  </a:lnTo>
                  <a:cubicBezTo>
                    <a:pt x="121539" y="4145153"/>
                    <a:pt x="0" y="4024757"/>
                    <a:pt x="0" y="3875913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3875913"/>
                  </a:lnTo>
                  <a:lnTo>
                    <a:pt x="25400" y="3875913"/>
                  </a:lnTo>
                  <a:lnTo>
                    <a:pt x="50800" y="3875913"/>
                  </a:lnTo>
                  <a:cubicBezTo>
                    <a:pt x="50800" y="3996436"/>
                    <a:pt x="149225" y="4094353"/>
                    <a:pt x="271145" y="4094353"/>
                  </a:cubicBezTo>
                  <a:lnTo>
                    <a:pt x="10459847" y="4094353"/>
                  </a:lnTo>
                  <a:cubicBezTo>
                    <a:pt x="10581767" y="4094353"/>
                    <a:pt x="10680192" y="3996309"/>
                    <a:pt x="10680192" y="3875913"/>
                  </a:cubicBezTo>
                  <a:lnTo>
                    <a:pt x="10680192" y="269240"/>
                  </a:lnTo>
                  <a:cubicBezTo>
                    <a:pt x="10680192" y="148717"/>
                    <a:pt x="10581767" y="50800"/>
                    <a:pt x="10459847" y="50800"/>
                  </a:cubicBezTo>
                  <a:lnTo>
                    <a:pt x="271145" y="50800"/>
                  </a:lnTo>
                  <a:lnTo>
                    <a:pt x="271145" y="25400"/>
                  </a:lnTo>
                  <a:lnTo>
                    <a:pt x="271145" y="50800"/>
                  </a:lnTo>
                  <a:cubicBezTo>
                    <a:pt x="149225" y="50800"/>
                    <a:pt x="50800" y="148844"/>
                    <a:pt x="50800" y="269240"/>
                  </a:cubicBezTo>
                  <a:close/>
                </a:path>
              </a:pathLst>
            </a:custGeom>
            <a:solidFill>
              <a:srgbClr val="3F3F44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9247584" y="2430666"/>
            <a:ext cx="152400" cy="3070774"/>
            <a:chOff x="0" y="0"/>
            <a:chExt cx="203200" cy="4094366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203200" cy="4094353"/>
            </a:xfrm>
            <a:custGeom>
              <a:avLst/>
              <a:gdLst/>
              <a:ahLst/>
              <a:cxnLst/>
              <a:rect r="r" b="b" t="t" l="l"/>
              <a:pathLst>
                <a:path h="4094353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4094353"/>
                  </a:lnTo>
                  <a:lnTo>
                    <a:pt x="0" y="4094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2" t="0" r="-56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9721606" y="2714177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Trustees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721606" y="3279572"/>
            <a:ext cx="7252545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Appointed by the Sponsor, Trustees are the guardians of unitholders. They hold fund assets in trust, supervise the AMC, and can terminate the AMC's appointment if needed.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73188" y="5765902"/>
            <a:ext cx="8048034" cy="3562502"/>
            <a:chOff x="0" y="0"/>
            <a:chExt cx="10730713" cy="475000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25400" y="25400"/>
              <a:ext cx="10679938" cy="4699254"/>
            </a:xfrm>
            <a:custGeom>
              <a:avLst/>
              <a:gdLst/>
              <a:ahLst/>
              <a:cxnLst/>
              <a:rect r="r" b="b" t="t" l="l"/>
              <a:pathLst>
                <a:path h="4699254" w="10679938">
                  <a:moveTo>
                    <a:pt x="0" y="243840"/>
                  </a:moveTo>
                  <a:cubicBezTo>
                    <a:pt x="0" y="109220"/>
                    <a:pt x="109855" y="0"/>
                    <a:pt x="245364" y="0"/>
                  </a:cubicBezTo>
                  <a:lnTo>
                    <a:pt x="10434574" y="0"/>
                  </a:lnTo>
                  <a:cubicBezTo>
                    <a:pt x="10570083" y="0"/>
                    <a:pt x="10679938" y="109220"/>
                    <a:pt x="10679938" y="243840"/>
                  </a:cubicBezTo>
                  <a:lnTo>
                    <a:pt x="10679938" y="4455414"/>
                  </a:lnTo>
                  <a:cubicBezTo>
                    <a:pt x="10679938" y="4590034"/>
                    <a:pt x="10570083" y="4699254"/>
                    <a:pt x="10434574" y="4699254"/>
                  </a:cubicBezTo>
                  <a:lnTo>
                    <a:pt x="245364" y="4699254"/>
                  </a:lnTo>
                  <a:cubicBezTo>
                    <a:pt x="109855" y="4699254"/>
                    <a:pt x="0" y="4590034"/>
                    <a:pt x="0" y="4455414"/>
                  </a:cubicBezTo>
                  <a:close/>
                </a:path>
              </a:pathLst>
            </a:custGeom>
            <a:solidFill>
              <a:srgbClr val="07070C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730738" cy="4750054"/>
            </a:xfrm>
            <a:custGeom>
              <a:avLst/>
              <a:gdLst/>
              <a:ahLst/>
              <a:cxnLst/>
              <a:rect r="r" b="b" t="t" l="l"/>
              <a:pathLst>
                <a:path h="4750054" w="10730738">
                  <a:moveTo>
                    <a:pt x="0" y="269240"/>
                  </a:moveTo>
                  <a:cubicBezTo>
                    <a:pt x="0" y="120396"/>
                    <a:pt x="121285" y="0"/>
                    <a:pt x="270764" y="0"/>
                  </a:cubicBezTo>
                  <a:lnTo>
                    <a:pt x="10459974" y="0"/>
                  </a:lnTo>
                  <a:lnTo>
                    <a:pt x="10459974" y="25400"/>
                  </a:lnTo>
                  <a:lnTo>
                    <a:pt x="10459974" y="0"/>
                  </a:lnTo>
                  <a:cubicBezTo>
                    <a:pt x="10609326" y="0"/>
                    <a:pt x="10730738" y="120396"/>
                    <a:pt x="10730738" y="269240"/>
                  </a:cubicBezTo>
                  <a:lnTo>
                    <a:pt x="10705338" y="269240"/>
                  </a:lnTo>
                  <a:lnTo>
                    <a:pt x="10730738" y="269240"/>
                  </a:lnTo>
                  <a:lnTo>
                    <a:pt x="10730738" y="4480814"/>
                  </a:lnTo>
                  <a:lnTo>
                    <a:pt x="10705338" y="4480814"/>
                  </a:lnTo>
                  <a:lnTo>
                    <a:pt x="10730738" y="4480814"/>
                  </a:lnTo>
                  <a:cubicBezTo>
                    <a:pt x="10730738" y="4629658"/>
                    <a:pt x="10609453" y="4750054"/>
                    <a:pt x="10459974" y="4750054"/>
                  </a:cubicBezTo>
                  <a:lnTo>
                    <a:pt x="10459974" y="4724654"/>
                  </a:lnTo>
                  <a:lnTo>
                    <a:pt x="10459974" y="4750054"/>
                  </a:lnTo>
                  <a:lnTo>
                    <a:pt x="270764" y="4750054"/>
                  </a:lnTo>
                  <a:lnTo>
                    <a:pt x="270764" y="4724654"/>
                  </a:lnTo>
                  <a:lnTo>
                    <a:pt x="270764" y="4750054"/>
                  </a:lnTo>
                  <a:cubicBezTo>
                    <a:pt x="121285" y="4750054"/>
                    <a:pt x="0" y="4629658"/>
                    <a:pt x="0" y="4480814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4480814"/>
                  </a:lnTo>
                  <a:lnTo>
                    <a:pt x="25400" y="4480814"/>
                  </a:lnTo>
                  <a:lnTo>
                    <a:pt x="50800" y="4480814"/>
                  </a:lnTo>
                  <a:cubicBezTo>
                    <a:pt x="50800" y="4601337"/>
                    <a:pt x="149098" y="4699254"/>
                    <a:pt x="270764" y="4699254"/>
                  </a:cubicBezTo>
                  <a:lnTo>
                    <a:pt x="10459974" y="4699254"/>
                  </a:lnTo>
                  <a:cubicBezTo>
                    <a:pt x="10581513" y="4699254"/>
                    <a:pt x="10679938" y="4601337"/>
                    <a:pt x="10679938" y="4480814"/>
                  </a:cubicBezTo>
                  <a:lnTo>
                    <a:pt x="10679938" y="269240"/>
                  </a:lnTo>
                  <a:cubicBezTo>
                    <a:pt x="10679938" y="148717"/>
                    <a:pt x="10581640" y="50800"/>
                    <a:pt x="10459974" y="50800"/>
                  </a:cubicBezTo>
                  <a:lnTo>
                    <a:pt x="270764" y="50800"/>
                  </a:lnTo>
                  <a:lnTo>
                    <a:pt x="270764" y="25400"/>
                  </a:lnTo>
                  <a:lnTo>
                    <a:pt x="270764" y="50800"/>
                  </a:lnTo>
                  <a:cubicBezTo>
                    <a:pt x="149098" y="50800"/>
                    <a:pt x="50800" y="148717"/>
                    <a:pt x="50800" y="269240"/>
                  </a:cubicBezTo>
                  <a:close/>
                </a:path>
              </a:pathLst>
            </a:custGeom>
            <a:solidFill>
              <a:srgbClr val="3F3F44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954138" y="5784952"/>
            <a:ext cx="152400" cy="3524402"/>
            <a:chOff x="0" y="0"/>
            <a:chExt cx="203200" cy="4699203"/>
          </a:xfrm>
        </p:grpSpPr>
        <p:sp>
          <p:nvSpPr>
            <p:cNvPr name="Freeform 27" id="27" descr="preencoded.png"/>
            <p:cNvSpPr/>
            <p:nvPr/>
          </p:nvSpPr>
          <p:spPr>
            <a:xfrm flipH="false" flipV="false" rot="0">
              <a:off x="0" y="0"/>
              <a:ext cx="203200" cy="4699254"/>
            </a:xfrm>
            <a:custGeom>
              <a:avLst/>
              <a:gdLst/>
              <a:ahLst/>
              <a:cxnLst/>
              <a:rect r="r" b="b" t="t" l="l"/>
              <a:pathLst>
                <a:path h="4699254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4699254"/>
                  </a:lnTo>
                  <a:lnTo>
                    <a:pt x="0" y="4699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" t="0" r="-4" b="1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1428159" y="6068463"/>
            <a:ext cx="6527454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AMC (Asset Management Company)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28159" y="6633867"/>
            <a:ext cx="7252392" cy="144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Appointed by Trustees to run daily operations. Fund managers and analysts here decide which securities to buy or sell across all schemes offered by the fund.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6634" y="5765902"/>
            <a:ext cx="8048177" cy="3562502"/>
            <a:chOff x="0" y="0"/>
            <a:chExt cx="10730903" cy="475000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25400" y="25400"/>
              <a:ext cx="10680192" cy="4699254"/>
            </a:xfrm>
            <a:custGeom>
              <a:avLst/>
              <a:gdLst/>
              <a:ahLst/>
              <a:cxnLst/>
              <a:rect r="r" b="b" t="t" l="l"/>
              <a:pathLst>
                <a:path h="4699254" w="10680192">
                  <a:moveTo>
                    <a:pt x="0" y="243840"/>
                  </a:moveTo>
                  <a:cubicBezTo>
                    <a:pt x="0" y="109220"/>
                    <a:pt x="109855" y="0"/>
                    <a:pt x="245364" y="0"/>
                  </a:cubicBezTo>
                  <a:lnTo>
                    <a:pt x="10434828" y="0"/>
                  </a:lnTo>
                  <a:cubicBezTo>
                    <a:pt x="10570337" y="0"/>
                    <a:pt x="10680192" y="109220"/>
                    <a:pt x="10680192" y="243840"/>
                  </a:cubicBezTo>
                  <a:lnTo>
                    <a:pt x="10680192" y="4455414"/>
                  </a:lnTo>
                  <a:cubicBezTo>
                    <a:pt x="10680192" y="4590034"/>
                    <a:pt x="10570337" y="4699254"/>
                    <a:pt x="10434828" y="4699254"/>
                  </a:cubicBezTo>
                  <a:lnTo>
                    <a:pt x="245364" y="4699254"/>
                  </a:lnTo>
                  <a:cubicBezTo>
                    <a:pt x="109855" y="4699254"/>
                    <a:pt x="0" y="4590034"/>
                    <a:pt x="0" y="4455414"/>
                  </a:cubicBezTo>
                  <a:close/>
                </a:path>
              </a:pathLst>
            </a:custGeom>
            <a:solidFill>
              <a:srgbClr val="07070C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730992" cy="4750054"/>
            </a:xfrm>
            <a:custGeom>
              <a:avLst/>
              <a:gdLst/>
              <a:ahLst/>
              <a:cxnLst/>
              <a:rect r="r" b="b" t="t" l="l"/>
              <a:pathLst>
                <a:path h="4750054" w="10730992">
                  <a:moveTo>
                    <a:pt x="0" y="269240"/>
                  </a:moveTo>
                  <a:cubicBezTo>
                    <a:pt x="0" y="120396"/>
                    <a:pt x="121285" y="0"/>
                    <a:pt x="270764" y="0"/>
                  </a:cubicBezTo>
                  <a:lnTo>
                    <a:pt x="10460228" y="0"/>
                  </a:lnTo>
                  <a:lnTo>
                    <a:pt x="10460228" y="25400"/>
                  </a:lnTo>
                  <a:lnTo>
                    <a:pt x="10460228" y="0"/>
                  </a:lnTo>
                  <a:cubicBezTo>
                    <a:pt x="10609580" y="0"/>
                    <a:pt x="10730992" y="120396"/>
                    <a:pt x="10730992" y="269240"/>
                  </a:cubicBezTo>
                  <a:lnTo>
                    <a:pt x="10705592" y="269240"/>
                  </a:lnTo>
                  <a:lnTo>
                    <a:pt x="10730992" y="269240"/>
                  </a:lnTo>
                  <a:lnTo>
                    <a:pt x="10730992" y="4480814"/>
                  </a:lnTo>
                  <a:lnTo>
                    <a:pt x="10705592" y="4480814"/>
                  </a:lnTo>
                  <a:lnTo>
                    <a:pt x="10730992" y="4480814"/>
                  </a:lnTo>
                  <a:cubicBezTo>
                    <a:pt x="10730992" y="4629658"/>
                    <a:pt x="10609707" y="4750054"/>
                    <a:pt x="10460228" y="4750054"/>
                  </a:cubicBezTo>
                  <a:lnTo>
                    <a:pt x="10460228" y="4724654"/>
                  </a:lnTo>
                  <a:lnTo>
                    <a:pt x="10460228" y="4750054"/>
                  </a:lnTo>
                  <a:lnTo>
                    <a:pt x="270764" y="4750054"/>
                  </a:lnTo>
                  <a:lnTo>
                    <a:pt x="270764" y="4724654"/>
                  </a:lnTo>
                  <a:lnTo>
                    <a:pt x="270764" y="4750054"/>
                  </a:lnTo>
                  <a:cubicBezTo>
                    <a:pt x="121285" y="4750054"/>
                    <a:pt x="0" y="4629658"/>
                    <a:pt x="0" y="4480814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4480814"/>
                  </a:lnTo>
                  <a:lnTo>
                    <a:pt x="25400" y="4480814"/>
                  </a:lnTo>
                  <a:lnTo>
                    <a:pt x="50800" y="4480814"/>
                  </a:lnTo>
                  <a:cubicBezTo>
                    <a:pt x="50800" y="4601337"/>
                    <a:pt x="149098" y="4699254"/>
                    <a:pt x="270764" y="4699254"/>
                  </a:cubicBezTo>
                  <a:lnTo>
                    <a:pt x="10460228" y="4699254"/>
                  </a:lnTo>
                  <a:cubicBezTo>
                    <a:pt x="10581767" y="4699254"/>
                    <a:pt x="10680192" y="4601337"/>
                    <a:pt x="10680192" y="4480814"/>
                  </a:cubicBezTo>
                  <a:lnTo>
                    <a:pt x="10680192" y="269240"/>
                  </a:lnTo>
                  <a:cubicBezTo>
                    <a:pt x="10680192" y="148717"/>
                    <a:pt x="10581894" y="50800"/>
                    <a:pt x="10460228" y="50800"/>
                  </a:cubicBezTo>
                  <a:lnTo>
                    <a:pt x="270764" y="50800"/>
                  </a:lnTo>
                  <a:lnTo>
                    <a:pt x="270764" y="25400"/>
                  </a:lnTo>
                  <a:lnTo>
                    <a:pt x="270764" y="50800"/>
                  </a:lnTo>
                  <a:cubicBezTo>
                    <a:pt x="149098" y="50800"/>
                    <a:pt x="50800" y="148717"/>
                    <a:pt x="50800" y="269240"/>
                  </a:cubicBezTo>
                  <a:close/>
                </a:path>
              </a:pathLst>
            </a:custGeom>
            <a:solidFill>
              <a:srgbClr val="3F3F44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9247584" y="5784952"/>
            <a:ext cx="152400" cy="3524402"/>
            <a:chOff x="0" y="0"/>
            <a:chExt cx="203200" cy="4699203"/>
          </a:xfrm>
        </p:grpSpPr>
        <p:sp>
          <p:nvSpPr>
            <p:cNvPr name="Freeform 34" id="34" descr="preencoded.png"/>
            <p:cNvSpPr/>
            <p:nvPr/>
          </p:nvSpPr>
          <p:spPr>
            <a:xfrm flipH="false" flipV="false" rot="0">
              <a:off x="0" y="0"/>
              <a:ext cx="203200" cy="4699254"/>
            </a:xfrm>
            <a:custGeom>
              <a:avLst/>
              <a:gdLst/>
              <a:ahLst/>
              <a:cxnLst/>
              <a:rect r="r" b="b" t="t" l="l"/>
              <a:pathLst>
                <a:path h="4699254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4699254"/>
                  </a:lnTo>
                  <a:lnTo>
                    <a:pt x="0" y="4699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" t="0" r="-4" b="1"/>
              </a:stretch>
            </a:blip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9721606" y="6068463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Custodian &amp; RTA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721606" y="6633867"/>
            <a:ext cx="7252545" cy="2353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Custodian: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Safekeeps physical and electronic securities — completely independent of the AMC. </a:t>
            </a: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RTA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(e.g., CAMS, KFintech): Processes investor applications, maintains folios, dispatches account statements, and manages payouts.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1606806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348978" y="655434"/>
            <a:ext cx="7575794" cy="743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4437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The Regulatory Landscape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348978" y="1871815"/>
            <a:ext cx="7519245" cy="7519245"/>
            <a:chOff x="0" y="0"/>
            <a:chExt cx="10025659" cy="10025659"/>
          </a:xfrm>
        </p:grpSpPr>
        <p:sp>
          <p:nvSpPr>
            <p:cNvPr name="Freeform 10" id="10" descr="preencoded.png"/>
            <p:cNvSpPr/>
            <p:nvPr/>
          </p:nvSpPr>
          <p:spPr>
            <a:xfrm flipH="false" flipV="false" rot="0">
              <a:off x="0" y="0"/>
              <a:ext cx="10025634" cy="10025634"/>
            </a:xfrm>
            <a:custGeom>
              <a:avLst/>
              <a:gdLst/>
              <a:ahLst/>
              <a:cxnLst/>
              <a:rect r="r" b="b" t="t" l="l"/>
              <a:pathLst>
                <a:path h="10025634" w="10025634">
                  <a:moveTo>
                    <a:pt x="0" y="0"/>
                  </a:moveTo>
                  <a:lnTo>
                    <a:pt x="10025634" y="0"/>
                  </a:lnTo>
                  <a:lnTo>
                    <a:pt x="10025634" y="10025634"/>
                  </a:lnTo>
                  <a:lnTo>
                    <a:pt x="0" y="1002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48978" y="1871815"/>
            <a:ext cx="7519245" cy="7519245"/>
            <a:chOff x="0" y="0"/>
            <a:chExt cx="10025659" cy="10025659"/>
          </a:xfrm>
        </p:grpSpPr>
        <p:sp>
          <p:nvSpPr>
            <p:cNvPr name="Freeform 12" id="12" descr="preencoded.png"/>
            <p:cNvSpPr/>
            <p:nvPr/>
          </p:nvSpPr>
          <p:spPr>
            <a:xfrm flipH="false" flipV="false" rot="0">
              <a:off x="0" y="0"/>
              <a:ext cx="10025634" cy="10025634"/>
            </a:xfrm>
            <a:custGeom>
              <a:avLst/>
              <a:gdLst/>
              <a:ahLst/>
              <a:cxnLst/>
              <a:rect r="r" b="b" t="t" l="l"/>
              <a:pathLst>
                <a:path h="10025634" w="10025634">
                  <a:moveTo>
                    <a:pt x="0" y="0"/>
                  </a:moveTo>
                  <a:lnTo>
                    <a:pt x="10025634" y="0"/>
                  </a:lnTo>
                  <a:lnTo>
                    <a:pt x="10025634" y="10025634"/>
                  </a:lnTo>
                  <a:lnTo>
                    <a:pt x="0" y="1002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9429007" y="3750764"/>
            <a:ext cx="4022084" cy="381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Three Bodies, Distinct Roles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429007" y="4283716"/>
            <a:ext cx="7519245" cy="678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750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SEBI</a:t>
            </a:r>
            <a:r>
              <a:rPr lang="en-US" sz="175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is the supreme authority. Every mutual fund, AMC, and Trustee must be registered with SEBI.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429007" y="5095132"/>
            <a:ext cx="7519245" cy="678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750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RBI</a:t>
            </a:r>
            <a:r>
              <a:rPr lang="en-US" sz="175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indirectly intersects — it regulates banks (potential sponsors) and the money market where debt funds operate.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429007" y="5975594"/>
            <a:ext cx="7519245" cy="1485452"/>
            <a:chOff x="0" y="0"/>
            <a:chExt cx="10025659" cy="198060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025634" cy="1980565"/>
            </a:xfrm>
            <a:custGeom>
              <a:avLst/>
              <a:gdLst/>
              <a:ahLst/>
              <a:cxnLst/>
              <a:rect r="r" b="b" t="t" l="l"/>
              <a:pathLst>
                <a:path h="1980565" w="10025634">
                  <a:moveTo>
                    <a:pt x="0" y="45212"/>
                  </a:moveTo>
                  <a:cubicBezTo>
                    <a:pt x="0" y="20193"/>
                    <a:pt x="20193" y="0"/>
                    <a:pt x="45212" y="0"/>
                  </a:cubicBezTo>
                  <a:lnTo>
                    <a:pt x="9980422" y="0"/>
                  </a:lnTo>
                  <a:cubicBezTo>
                    <a:pt x="10005441" y="0"/>
                    <a:pt x="10025634" y="20193"/>
                    <a:pt x="10025634" y="45212"/>
                  </a:cubicBezTo>
                  <a:lnTo>
                    <a:pt x="10025634" y="1935353"/>
                  </a:lnTo>
                  <a:cubicBezTo>
                    <a:pt x="10025634" y="1960372"/>
                    <a:pt x="10005441" y="1980565"/>
                    <a:pt x="9980422" y="1980565"/>
                  </a:cubicBezTo>
                  <a:lnTo>
                    <a:pt x="45212" y="1980565"/>
                  </a:lnTo>
                  <a:cubicBezTo>
                    <a:pt x="20193" y="1980565"/>
                    <a:pt x="0" y="1960372"/>
                    <a:pt x="0" y="1935353"/>
                  </a:cubicBezTo>
                  <a:close/>
                </a:path>
              </a:pathLst>
            </a:custGeom>
            <a:solidFill>
              <a:srgbClr val="4B3F02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654931" y="6317304"/>
            <a:ext cx="282331" cy="225923"/>
            <a:chOff x="0" y="0"/>
            <a:chExt cx="376441" cy="301231"/>
          </a:xfrm>
        </p:grpSpPr>
        <p:sp>
          <p:nvSpPr>
            <p:cNvPr name="Freeform 19" id="19" descr="preencoded.png"/>
            <p:cNvSpPr/>
            <p:nvPr/>
          </p:nvSpPr>
          <p:spPr>
            <a:xfrm flipH="false" flipV="false" rot="0">
              <a:off x="0" y="0"/>
              <a:ext cx="376428" cy="301244"/>
            </a:xfrm>
            <a:custGeom>
              <a:avLst/>
              <a:gdLst/>
              <a:ahLst/>
              <a:cxnLst/>
              <a:rect r="r" b="b" t="t" l="l"/>
              <a:pathLst>
                <a:path h="301244" w="376428">
                  <a:moveTo>
                    <a:pt x="0" y="0"/>
                  </a:moveTo>
                  <a:lnTo>
                    <a:pt x="376428" y="0"/>
                  </a:lnTo>
                  <a:lnTo>
                    <a:pt x="376428" y="301244"/>
                  </a:lnTo>
                  <a:lnTo>
                    <a:pt x="0" y="301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3" t="0" r="-13" b="4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0163175" y="6183363"/>
            <a:ext cx="6559153" cy="1002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750" b="true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Exam Trick:</a:t>
            </a:r>
            <a:r>
              <a:rPr lang="en-US" sz="175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 AMFI is </a:t>
            </a:r>
            <a:r>
              <a:rPr lang="en-US" sz="1750" u="sng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NOT</a:t>
            </a:r>
            <a:r>
              <a:rPr lang="en-US" sz="175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 a regulator. It is an industry association/trade body formed by AMCs. Never confuse it with SEBI.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08711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92238" y="1835048"/>
            <a:ext cx="7088238" cy="943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What Is AMFI?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2238" y="3448793"/>
            <a:ext cx="6504832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Association of Mutual Funds in India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2238" y="4127602"/>
            <a:ext cx="8655548" cy="144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AMFI was established by all AMCs collectively to serve as the industry's self-regulatory association. It is </a:t>
            </a:r>
            <a:r>
              <a:rPr lang="en-US" sz="2187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not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a statutory regulator — it does not have the power to frame law.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2238" y="5743575"/>
            <a:ext cx="8655548" cy="2552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Sets </a:t>
            </a:r>
            <a:r>
              <a:rPr lang="en-US" b="true" sz="2187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ethical standards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and a code of conduct for the industry</a:t>
            </a:r>
          </a:p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Issues the </a:t>
            </a:r>
            <a:r>
              <a:rPr lang="en-US" b="true" sz="2187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ARN (AMFI Registration Number)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to mutual fund distributors</a:t>
            </a:r>
          </a:p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A distributor </a:t>
            </a:r>
            <a:r>
              <a:rPr lang="en-US" b="true" sz="2187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cannot legally sell</a:t>
            </a: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mutual funds without a valid ARN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144868" y="3203372"/>
            <a:ext cx="7364463" cy="5191420"/>
            <a:chOff x="0" y="0"/>
            <a:chExt cx="9819284" cy="692189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19260" cy="6921753"/>
            </a:xfrm>
            <a:custGeom>
              <a:avLst/>
              <a:gdLst/>
              <a:ahLst/>
              <a:cxnLst/>
              <a:rect r="r" b="b" t="t" l="l"/>
              <a:pathLst>
                <a:path h="6921753" w="9819260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9762617" y="0"/>
                  </a:lnTo>
                  <a:cubicBezTo>
                    <a:pt x="9793986" y="0"/>
                    <a:pt x="9819260" y="25400"/>
                    <a:pt x="9819260" y="56642"/>
                  </a:cubicBezTo>
                  <a:lnTo>
                    <a:pt x="9819260" y="6865112"/>
                  </a:lnTo>
                  <a:cubicBezTo>
                    <a:pt x="9819260" y="6896481"/>
                    <a:pt x="9793860" y="6921753"/>
                    <a:pt x="9762617" y="6921753"/>
                  </a:cubicBezTo>
                  <a:lnTo>
                    <a:pt x="56642" y="6921753"/>
                  </a:lnTo>
                  <a:cubicBezTo>
                    <a:pt x="25273" y="6921753"/>
                    <a:pt x="0" y="6896353"/>
                    <a:pt x="0" y="6865112"/>
                  </a:cubicBezTo>
                  <a:close/>
                </a:path>
              </a:pathLst>
            </a:custGeom>
            <a:solidFill>
              <a:srgbClr val="97B8F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428389" y="3448793"/>
            <a:ext cx="3544043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Quick Recall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428389" y="4127602"/>
            <a:ext cx="6797431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SEBI</a:t>
            </a:r>
            <a:r>
              <a:rPr lang="en-US" sz="2187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= Regulator (Statutory)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28389" y="4836319"/>
            <a:ext cx="6797431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RBI</a:t>
            </a:r>
            <a:r>
              <a:rPr lang="en-US" sz="2187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= Indirect Regulator (Money Market &amp; Banks)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428389" y="5545036"/>
            <a:ext cx="6797431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AMFI</a:t>
            </a:r>
            <a:r>
              <a:rPr lang="en-US" sz="2187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= Industry Body (Non-Statutory)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28389" y="6253753"/>
            <a:ext cx="6797431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ARN</a:t>
            </a:r>
            <a:r>
              <a:rPr lang="en-US" sz="2187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= Issued by AMFI to distributors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606806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430000" y="0"/>
            <a:ext cx="6858000" cy="10287000"/>
            <a:chOff x="0" y="0"/>
            <a:chExt cx="9144000" cy="13716000"/>
          </a:xfrm>
        </p:grpSpPr>
        <p:sp>
          <p:nvSpPr>
            <p:cNvPr name="Freeform 9" id="9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992238" y="3307261"/>
            <a:ext cx="9445523" cy="182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AMFI Code of Conduct for Distributors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2238" y="5475837"/>
            <a:ext cx="9445523" cy="144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To protect investors and maintain market integrity, distributors must strictly follow AMFI's Code of Conduct. Violations can result in cancellation of the ARN.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899217" y="653358"/>
            <a:ext cx="10350103" cy="860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12"/>
              </a:lnSpc>
            </a:pPr>
            <a:r>
              <a:rPr lang="en-US" sz="4999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Four Pillars of Distributor Ethics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899217" y="1979114"/>
            <a:ext cx="8128397" cy="2842022"/>
            <a:chOff x="0" y="0"/>
            <a:chExt cx="10837862" cy="37893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837926" cy="3789426"/>
            </a:xfrm>
            <a:custGeom>
              <a:avLst/>
              <a:gdLst/>
              <a:ahLst/>
              <a:cxnLst/>
              <a:rect r="r" b="b" t="t" l="l"/>
              <a:pathLst>
                <a:path h="3789426" w="10837926">
                  <a:moveTo>
                    <a:pt x="0" y="51435"/>
                  </a:moveTo>
                  <a:cubicBezTo>
                    <a:pt x="0" y="22987"/>
                    <a:pt x="22987" y="0"/>
                    <a:pt x="51435" y="0"/>
                  </a:cubicBezTo>
                  <a:lnTo>
                    <a:pt x="10786491" y="0"/>
                  </a:lnTo>
                  <a:cubicBezTo>
                    <a:pt x="10814812" y="0"/>
                    <a:pt x="10837926" y="22987"/>
                    <a:pt x="10837926" y="51435"/>
                  </a:cubicBezTo>
                  <a:lnTo>
                    <a:pt x="10837926" y="3737991"/>
                  </a:lnTo>
                  <a:cubicBezTo>
                    <a:pt x="10837926" y="3766312"/>
                    <a:pt x="10814939" y="3789426"/>
                    <a:pt x="10786491" y="3789426"/>
                  </a:cubicBezTo>
                  <a:lnTo>
                    <a:pt x="51435" y="3789426"/>
                  </a:lnTo>
                  <a:cubicBezTo>
                    <a:pt x="23114" y="3789426"/>
                    <a:pt x="0" y="3766439"/>
                    <a:pt x="0" y="3737991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56097" y="2235994"/>
            <a:ext cx="770782" cy="770782"/>
            <a:chOff x="0" y="0"/>
            <a:chExt cx="1027709" cy="1027709"/>
          </a:xfrm>
        </p:grpSpPr>
        <p:sp>
          <p:nvSpPr>
            <p:cNvPr name="Freeform 12" id="12" descr="preencoded.png"/>
            <p:cNvSpPr/>
            <p:nvPr/>
          </p:nvSpPr>
          <p:spPr>
            <a:xfrm flipH="false" flipV="false" rot="0">
              <a:off x="0" y="0"/>
              <a:ext cx="1027684" cy="1027684"/>
            </a:xfrm>
            <a:custGeom>
              <a:avLst/>
              <a:gdLst/>
              <a:ahLst/>
              <a:cxnLst/>
              <a:rect r="r" b="b" t="t" l="l"/>
              <a:pathLst>
                <a:path h="1027684" w="1027684">
                  <a:moveTo>
                    <a:pt x="0" y="0"/>
                  </a:moveTo>
                  <a:lnTo>
                    <a:pt x="1027684" y="0"/>
                  </a:lnTo>
                  <a:lnTo>
                    <a:pt x="1027684" y="1027684"/>
                  </a:lnTo>
                  <a:lnTo>
                    <a:pt x="0" y="1027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2" b="-2"/>
              </a:stretch>
            </a:blipFill>
          </p:spPr>
        </p:sp>
      </p:grpSp>
      <p:sp>
        <p:nvSpPr>
          <p:cNvPr name="Freeform 13" id="13" descr="preencoded.png"/>
          <p:cNvSpPr/>
          <p:nvPr/>
        </p:nvSpPr>
        <p:spPr>
          <a:xfrm flipH="false" flipV="false" rot="0">
            <a:off x="1368028" y="2447925"/>
            <a:ext cx="346767" cy="346767"/>
          </a:xfrm>
          <a:custGeom>
            <a:avLst/>
            <a:gdLst/>
            <a:ahLst/>
            <a:cxnLst/>
            <a:rect r="r" b="b" t="t" l="l"/>
            <a:pathLst>
              <a:path h="346767" w="346767">
                <a:moveTo>
                  <a:pt x="0" y="0"/>
                </a:moveTo>
                <a:lnTo>
                  <a:pt x="346767" y="0"/>
                </a:lnTo>
                <a:lnTo>
                  <a:pt x="346767" y="346767"/>
                </a:lnTo>
                <a:lnTo>
                  <a:pt x="0" y="3467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56097" y="3210963"/>
            <a:ext cx="3211859" cy="42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No Rebating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56097" y="3713855"/>
            <a:ext cx="7614647" cy="850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00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Sharing or returning any portion of commission with the investor to induce investment is </a:t>
            </a:r>
            <a:r>
              <a:rPr lang="en-US" sz="2000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strictly illegal</a:t>
            </a:r>
            <a:r>
              <a:rPr lang="en-US" sz="200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260386" y="1979114"/>
            <a:ext cx="8128397" cy="2842022"/>
            <a:chOff x="0" y="0"/>
            <a:chExt cx="10837862" cy="378936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837926" cy="3789426"/>
            </a:xfrm>
            <a:custGeom>
              <a:avLst/>
              <a:gdLst/>
              <a:ahLst/>
              <a:cxnLst/>
              <a:rect r="r" b="b" t="t" l="l"/>
              <a:pathLst>
                <a:path h="3789426" w="10837926">
                  <a:moveTo>
                    <a:pt x="0" y="51435"/>
                  </a:moveTo>
                  <a:cubicBezTo>
                    <a:pt x="0" y="22987"/>
                    <a:pt x="22987" y="0"/>
                    <a:pt x="51435" y="0"/>
                  </a:cubicBezTo>
                  <a:lnTo>
                    <a:pt x="10786491" y="0"/>
                  </a:lnTo>
                  <a:cubicBezTo>
                    <a:pt x="10814812" y="0"/>
                    <a:pt x="10837926" y="22987"/>
                    <a:pt x="10837926" y="51435"/>
                  </a:cubicBezTo>
                  <a:lnTo>
                    <a:pt x="10837926" y="3737991"/>
                  </a:lnTo>
                  <a:cubicBezTo>
                    <a:pt x="10837926" y="3766312"/>
                    <a:pt x="10814939" y="3789426"/>
                    <a:pt x="10786491" y="3789426"/>
                  </a:cubicBezTo>
                  <a:lnTo>
                    <a:pt x="51435" y="3789426"/>
                  </a:lnTo>
                  <a:cubicBezTo>
                    <a:pt x="23114" y="3789426"/>
                    <a:pt x="0" y="3766439"/>
                    <a:pt x="0" y="3737991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517266" y="2235994"/>
            <a:ext cx="770782" cy="770782"/>
            <a:chOff x="0" y="0"/>
            <a:chExt cx="1027709" cy="1027709"/>
          </a:xfrm>
        </p:grpSpPr>
        <p:sp>
          <p:nvSpPr>
            <p:cNvPr name="Freeform 19" id="19" descr="preencoded.png"/>
            <p:cNvSpPr/>
            <p:nvPr/>
          </p:nvSpPr>
          <p:spPr>
            <a:xfrm flipH="false" flipV="false" rot="0">
              <a:off x="0" y="0"/>
              <a:ext cx="1027684" cy="1027684"/>
            </a:xfrm>
            <a:custGeom>
              <a:avLst/>
              <a:gdLst/>
              <a:ahLst/>
              <a:cxnLst/>
              <a:rect r="r" b="b" t="t" l="l"/>
              <a:pathLst>
                <a:path h="1027684" w="1027684">
                  <a:moveTo>
                    <a:pt x="0" y="0"/>
                  </a:moveTo>
                  <a:lnTo>
                    <a:pt x="1027684" y="0"/>
                  </a:lnTo>
                  <a:lnTo>
                    <a:pt x="1027684" y="1027684"/>
                  </a:lnTo>
                  <a:lnTo>
                    <a:pt x="0" y="1027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2" b="-2"/>
              </a:stretch>
            </a:blipFill>
          </p:spPr>
        </p:sp>
      </p:grpSp>
      <p:sp>
        <p:nvSpPr>
          <p:cNvPr name="Freeform 20" id="20" descr="preencoded.png"/>
          <p:cNvSpPr/>
          <p:nvPr/>
        </p:nvSpPr>
        <p:spPr>
          <a:xfrm flipH="false" flipV="false" rot="0">
            <a:off x="9729197" y="2447925"/>
            <a:ext cx="346767" cy="346767"/>
          </a:xfrm>
          <a:custGeom>
            <a:avLst/>
            <a:gdLst/>
            <a:ahLst/>
            <a:cxnLst/>
            <a:rect r="r" b="b" t="t" l="l"/>
            <a:pathLst>
              <a:path h="346767" w="346767">
                <a:moveTo>
                  <a:pt x="0" y="0"/>
                </a:moveTo>
                <a:lnTo>
                  <a:pt x="346767" y="0"/>
                </a:lnTo>
                <a:lnTo>
                  <a:pt x="346767" y="346767"/>
                </a:lnTo>
                <a:lnTo>
                  <a:pt x="0" y="3467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0811" t="0" r="-10811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517266" y="3210963"/>
            <a:ext cx="3211859" cy="42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Full Disclosure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517266" y="3713855"/>
            <a:ext cx="7614647" cy="850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00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All trail commissions received from the AMC must be disclosed clearly and honestly to the client.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899217" y="5053908"/>
            <a:ext cx="8128397" cy="2842022"/>
            <a:chOff x="0" y="0"/>
            <a:chExt cx="10837862" cy="378936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837926" cy="3789426"/>
            </a:xfrm>
            <a:custGeom>
              <a:avLst/>
              <a:gdLst/>
              <a:ahLst/>
              <a:cxnLst/>
              <a:rect r="r" b="b" t="t" l="l"/>
              <a:pathLst>
                <a:path h="3789426" w="10837926">
                  <a:moveTo>
                    <a:pt x="0" y="51435"/>
                  </a:moveTo>
                  <a:cubicBezTo>
                    <a:pt x="0" y="22987"/>
                    <a:pt x="22987" y="0"/>
                    <a:pt x="51435" y="0"/>
                  </a:cubicBezTo>
                  <a:lnTo>
                    <a:pt x="10786491" y="0"/>
                  </a:lnTo>
                  <a:cubicBezTo>
                    <a:pt x="10814812" y="0"/>
                    <a:pt x="10837926" y="22987"/>
                    <a:pt x="10837926" y="51435"/>
                  </a:cubicBezTo>
                  <a:lnTo>
                    <a:pt x="10837926" y="3737991"/>
                  </a:lnTo>
                  <a:cubicBezTo>
                    <a:pt x="10837926" y="3766312"/>
                    <a:pt x="10814939" y="3789426"/>
                    <a:pt x="10786491" y="3789426"/>
                  </a:cubicBezTo>
                  <a:lnTo>
                    <a:pt x="51435" y="3789426"/>
                  </a:lnTo>
                  <a:cubicBezTo>
                    <a:pt x="23114" y="3789426"/>
                    <a:pt x="0" y="3766439"/>
                    <a:pt x="0" y="3737991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156097" y="5310778"/>
            <a:ext cx="770782" cy="770782"/>
            <a:chOff x="0" y="0"/>
            <a:chExt cx="1027709" cy="1027709"/>
          </a:xfrm>
        </p:grpSpPr>
        <p:sp>
          <p:nvSpPr>
            <p:cNvPr name="Freeform 26" id="26" descr="preencoded.png"/>
            <p:cNvSpPr/>
            <p:nvPr/>
          </p:nvSpPr>
          <p:spPr>
            <a:xfrm flipH="false" flipV="false" rot="0">
              <a:off x="0" y="0"/>
              <a:ext cx="1027684" cy="1027684"/>
            </a:xfrm>
            <a:custGeom>
              <a:avLst/>
              <a:gdLst/>
              <a:ahLst/>
              <a:cxnLst/>
              <a:rect r="r" b="b" t="t" l="l"/>
              <a:pathLst>
                <a:path h="1027684" w="1027684">
                  <a:moveTo>
                    <a:pt x="0" y="0"/>
                  </a:moveTo>
                  <a:lnTo>
                    <a:pt x="1027684" y="0"/>
                  </a:lnTo>
                  <a:lnTo>
                    <a:pt x="1027684" y="1027684"/>
                  </a:lnTo>
                  <a:lnTo>
                    <a:pt x="0" y="1027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-2" b="-2"/>
              </a:stretch>
            </a:blipFill>
          </p:spPr>
        </p:sp>
      </p:grpSp>
      <p:sp>
        <p:nvSpPr>
          <p:cNvPr name="Freeform 27" id="27" descr="preencoded.png"/>
          <p:cNvSpPr/>
          <p:nvPr/>
        </p:nvSpPr>
        <p:spPr>
          <a:xfrm flipH="false" flipV="false" rot="0">
            <a:off x="1368028" y="5522709"/>
            <a:ext cx="346767" cy="346767"/>
          </a:xfrm>
          <a:custGeom>
            <a:avLst/>
            <a:gdLst/>
            <a:ahLst/>
            <a:cxnLst/>
            <a:rect r="r" b="b" t="t" l="l"/>
            <a:pathLst>
              <a:path h="346767" w="346767">
                <a:moveTo>
                  <a:pt x="0" y="0"/>
                </a:moveTo>
                <a:lnTo>
                  <a:pt x="346767" y="0"/>
                </a:lnTo>
                <a:lnTo>
                  <a:pt x="346767" y="346767"/>
                </a:lnTo>
                <a:lnTo>
                  <a:pt x="0" y="3467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-5405" r="0" b="-5405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156097" y="6285757"/>
            <a:ext cx="4224185" cy="42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Suitability &amp; Risk Profiling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56097" y="6788648"/>
            <a:ext cx="7614647" cy="850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00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Assess financial situation, experience, and risk tolerance </a:t>
            </a:r>
            <a:r>
              <a:rPr lang="en-US" sz="2000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before</a:t>
            </a:r>
            <a:r>
              <a:rPr lang="en-US" sz="200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 recommending any scheme.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0386" y="5053908"/>
            <a:ext cx="8128397" cy="2842022"/>
            <a:chOff x="0" y="0"/>
            <a:chExt cx="10837862" cy="378936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837926" cy="3789426"/>
            </a:xfrm>
            <a:custGeom>
              <a:avLst/>
              <a:gdLst/>
              <a:ahLst/>
              <a:cxnLst/>
              <a:rect r="r" b="b" t="t" l="l"/>
              <a:pathLst>
                <a:path h="3789426" w="10837926">
                  <a:moveTo>
                    <a:pt x="0" y="51435"/>
                  </a:moveTo>
                  <a:cubicBezTo>
                    <a:pt x="0" y="22987"/>
                    <a:pt x="22987" y="0"/>
                    <a:pt x="51435" y="0"/>
                  </a:cubicBezTo>
                  <a:lnTo>
                    <a:pt x="10786491" y="0"/>
                  </a:lnTo>
                  <a:cubicBezTo>
                    <a:pt x="10814812" y="0"/>
                    <a:pt x="10837926" y="22987"/>
                    <a:pt x="10837926" y="51435"/>
                  </a:cubicBezTo>
                  <a:lnTo>
                    <a:pt x="10837926" y="3737991"/>
                  </a:lnTo>
                  <a:cubicBezTo>
                    <a:pt x="10837926" y="3766312"/>
                    <a:pt x="10814939" y="3789426"/>
                    <a:pt x="10786491" y="3789426"/>
                  </a:cubicBezTo>
                  <a:lnTo>
                    <a:pt x="51435" y="3789426"/>
                  </a:lnTo>
                  <a:cubicBezTo>
                    <a:pt x="23114" y="3789426"/>
                    <a:pt x="0" y="3766439"/>
                    <a:pt x="0" y="3737991"/>
                  </a:cubicBezTo>
                  <a:close/>
                </a:path>
              </a:pathLst>
            </a:custGeom>
            <a:solidFill>
              <a:srgbClr val="26262B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9517266" y="5310778"/>
            <a:ext cx="770782" cy="770782"/>
            <a:chOff x="0" y="0"/>
            <a:chExt cx="1027709" cy="1027709"/>
          </a:xfrm>
        </p:grpSpPr>
        <p:sp>
          <p:nvSpPr>
            <p:cNvPr name="Freeform 33" id="33" descr="preencoded.png"/>
            <p:cNvSpPr/>
            <p:nvPr/>
          </p:nvSpPr>
          <p:spPr>
            <a:xfrm flipH="false" flipV="false" rot="0">
              <a:off x="0" y="0"/>
              <a:ext cx="1027684" cy="1027684"/>
            </a:xfrm>
            <a:custGeom>
              <a:avLst/>
              <a:gdLst/>
              <a:ahLst/>
              <a:cxnLst/>
              <a:rect r="r" b="b" t="t" l="l"/>
              <a:pathLst>
                <a:path h="1027684" w="1027684">
                  <a:moveTo>
                    <a:pt x="0" y="0"/>
                  </a:moveTo>
                  <a:lnTo>
                    <a:pt x="1027684" y="0"/>
                  </a:lnTo>
                  <a:lnTo>
                    <a:pt x="1027684" y="1027684"/>
                  </a:lnTo>
                  <a:lnTo>
                    <a:pt x="0" y="1027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-2" b="-2"/>
              </a:stretch>
            </a:blipFill>
          </p:spPr>
        </p:sp>
      </p:grpSp>
      <p:sp>
        <p:nvSpPr>
          <p:cNvPr name="Freeform 34" id="34" descr="preencoded.png"/>
          <p:cNvSpPr/>
          <p:nvPr/>
        </p:nvSpPr>
        <p:spPr>
          <a:xfrm flipH="false" flipV="false" rot="0">
            <a:off x="9729197" y="5522709"/>
            <a:ext cx="346767" cy="346767"/>
          </a:xfrm>
          <a:custGeom>
            <a:avLst/>
            <a:gdLst/>
            <a:ahLst/>
            <a:cxnLst/>
            <a:rect r="r" b="b" t="t" l="l"/>
            <a:pathLst>
              <a:path h="346767" w="346767">
                <a:moveTo>
                  <a:pt x="0" y="0"/>
                </a:moveTo>
                <a:lnTo>
                  <a:pt x="346767" y="0"/>
                </a:lnTo>
                <a:lnTo>
                  <a:pt x="346767" y="346767"/>
                </a:lnTo>
                <a:lnTo>
                  <a:pt x="0" y="3467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4054" t="0" r="-4054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9517266" y="6285757"/>
            <a:ext cx="3590182" cy="42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No Misrepresentation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517266" y="6788648"/>
            <a:ext cx="7614647" cy="850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00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Returns </a:t>
            </a:r>
            <a:r>
              <a:rPr lang="en-US" sz="2000" b="true">
                <a:solidFill>
                  <a:srgbClr val="E0D6D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cannot be guaranteed</a:t>
            </a:r>
            <a:r>
              <a:rPr lang="en-US" sz="2000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. Must clearly state: "Mutual fund investments are subject to market risks."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899217" y="8157867"/>
            <a:ext cx="16489566" cy="1418634"/>
            <a:chOff x="0" y="0"/>
            <a:chExt cx="21986088" cy="189151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1986114" cy="1891538"/>
            </a:xfrm>
            <a:custGeom>
              <a:avLst/>
              <a:gdLst/>
              <a:ahLst/>
              <a:cxnLst/>
              <a:rect r="r" b="b" t="t" l="l"/>
              <a:pathLst>
                <a:path h="1891538" w="21986114">
                  <a:moveTo>
                    <a:pt x="0" y="51435"/>
                  </a:moveTo>
                  <a:cubicBezTo>
                    <a:pt x="0" y="22987"/>
                    <a:pt x="22987" y="0"/>
                    <a:pt x="51435" y="0"/>
                  </a:cubicBezTo>
                  <a:lnTo>
                    <a:pt x="21934678" y="0"/>
                  </a:lnTo>
                  <a:cubicBezTo>
                    <a:pt x="21962999" y="0"/>
                    <a:pt x="21986114" y="22987"/>
                    <a:pt x="21986114" y="51435"/>
                  </a:cubicBezTo>
                  <a:lnTo>
                    <a:pt x="21986114" y="1840103"/>
                  </a:lnTo>
                  <a:cubicBezTo>
                    <a:pt x="21986114" y="1868424"/>
                    <a:pt x="21963126" y="1891538"/>
                    <a:pt x="21934678" y="1891538"/>
                  </a:cubicBezTo>
                  <a:lnTo>
                    <a:pt x="51435" y="1891538"/>
                  </a:lnTo>
                  <a:cubicBezTo>
                    <a:pt x="23114" y="1891538"/>
                    <a:pt x="0" y="1868551"/>
                    <a:pt x="0" y="1840103"/>
                  </a:cubicBezTo>
                  <a:close/>
                </a:path>
              </a:pathLst>
            </a:custGeom>
            <a:solidFill>
              <a:srgbClr val="450707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156097" y="8558803"/>
            <a:ext cx="321173" cy="256880"/>
            <a:chOff x="0" y="0"/>
            <a:chExt cx="428231" cy="342506"/>
          </a:xfrm>
        </p:grpSpPr>
        <p:sp>
          <p:nvSpPr>
            <p:cNvPr name="Freeform 40" id="40" descr="preencoded.png"/>
            <p:cNvSpPr/>
            <p:nvPr/>
          </p:nvSpPr>
          <p:spPr>
            <a:xfrm flipH="false" flipV="false" rot="0">
              <a:off x="0" y="0"/>
              <a:ext cx="428244" cy="342519"/>
            </a:xfrm>
            <a:custGeom>
              <a:avLst/>
              <a:gdLst/>
              <a:ahLst/>
              <a:cxnLst/>
              <a:rect r="r" b="b" t="t" l="l"/>
              <a:pathLst>
                <a:path h="342519" w="428244">
                  <a:moveTo>
                    <a:pt x="0" y="0"/>
                  </a:moveTo>
                  <a:lnTo>
                    <a:pt x="428244" y="0"/>
                  </a:lnTo>
                  <a:lnTo>
                    <a:pt x="428244" y="342519"/>
                  </a:lnTo>
                  <a:lnTo>
                    <a:pt x="0" y="342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358" t="0" r="-355" b="3"/>
              </a:stretch>
            </a:blip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1734141" y="8388106"/>
            <a:ext cx="15397753" cy="850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0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Selling high-risk equity funds to a conservative senior citizen is a direct violation of the suitability requirement — a classic exam scenario.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6068065" y="9210675"/>
            <a:ext cx="2153597" cy="990600"/>
          </a:xfrm>
          <a:custGeom>
            <a:avLst/>
            <a:gdLst/>
            <a:ahLst/>
            <a:cxnLst/>
            <a:rect r="r" b="b" t="t" l="l"/>
            <a:pathLst>
              <a:path h="990600" w="2153597">
                <a:moveTo>
                  <a:pt x="0" y="0"/>
                </a:moveTo>
                <a:lnTo>
                  <a:pt x="2153598" y="0"/>
                </a:lnTo>
                <a:lnTo>
                  <a:pt x="2153598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7070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049015" y="9686925"/>
            <a:ext cx="2153260" cy="514350"/>
            <a:chOff x="0" y="0"/>
            <a:chExt cx="2871013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807521" y="554536"/>
            <a:ext cx="5833910" cy="702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124">
                <a:solidFill>
                  <a:srgbClr val="97B8FF"/>
                </a:solidFill>
                <a:latin typeface="Arimo"/>
                <a:ea typeface="Arimo"/>
                <a:cs typeface="Arimo"/>
                <a:sym typeface="Arimo"/>
              </a:rPr>
              <a:t>Module 2: At a Glance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807521" y="1576092"/>
            <a:ext cx="14672815" cy="7343623"/>
            <a:chOff x="0" y="0"/>
            <a:chExt cx="19563753" cy="9791497"/>
          </a:xfrm>
        </p:grpSpPr>
        <p:sp>
          <p:nvSpPr>
            <p:cNvPr name="Freeform 10" id="10" descr="preencoded.png"/>
            <p:cNvSpPr/>
            <p:nvPr/>
          </p:nvSpPr>
          <p:spPr>
            <a:xfrm flipH="false" flipV="false" rot="0">
              <a:off x="0" y="0"/>
              <a:ext cx="19563714" cy="9791446"/>
            </a:xfrm>
            <a:custGeom>
              <a:avLst/>
              <a:gdLst/>
              <a:ahLst/>
              <a:cxnLst/>
              <a:rect r="r" b="b" t="t" l="l"/>
              <a:pathLst>
                <a:path h="9791446" w="19563714">
                  <a:moveTo>
                    <a:pt x="0" y="0"/>
                  </a:moveTo>
                  <a:lnTo>
                    <a:pt x="19563714" y="0"/>
                  </a:lnTo>
                  <a:lnTo>
                    <a:pt x="19563714" y="9791446"/>
                  </a:lnTo>
                  <a:lnTo>
                    <a:pt x="0" y="9791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5" r="0" b="-16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873587" y="4713989"/>
            <a:ext cx="2755697" cy="843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7"/>
              </a:lnSpc>
            </a:pPr>
            <a:r>
              <a:rPr lang="en-US" sz="2562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Distributor Ethics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50992" y="8275415"/>
            <a:ext cx="3792512" cy="431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7"/>
              </a:lnSpc>
            </a:pPr>
            <a:r>
              <a:rPr lang="en-US" sz="2562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Regulatory Framework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643915" y="4920120"/>
            <a:ext cx="2755687" cy="431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7"/>
              </a:lnSpc>
            </a:pPr>
            <a:r>
              <a:rPr lang="en-US" sz="2562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Entity Roles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89869" y="1858442"/>
            <a:ext cx="3298031" cy="431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7"/>
              </a:lnSpc>
            </a:pPr>
            <a:r>
              <a:rPr lang="en-US" sz="2562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Legal Structure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919178" y="6443615"/>
            <a:ext cx="2828982" cy="1125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062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Regulators — SEBI (primary), RBI (indirect), AMFI (industry body)</a:t>
            </a:r>
          </a:p>
        </p:txBody>
      </p:sp>
      <p:sp>
        <p:nvSpPr>
          <p:cNvPr name="Freeform 16" id="16" descr="preencoded.png"/>
          <p:cNvSpPr/>
          <p:nvPr/>
        </p:nvSpPr>
        <p:spPr>
          <a:xfrm flipH="false" flipV="false" rot="0">
            <a:off x="7042347" y="5774217"/>
            <a:ext cx="410423" cy="410423"/>
          </a:xfrm>
          <a:custGeom>
            <a:avLst/>
            <a:gdLst/>
            <a:ahLst/>
            <a:cxnLst/>
            <a:rect r="r" b="b" t="t" l="l"/>
            <a:pathLst>
              <a:path h="410423" w="410423">
                <a:moveTo>
                  <a:pt x="0" y="0"/>
                </a:moveTo>
                <a:lnTo>
                  <a:pt x="410423" y="0"/>
                </a:lnTo>
                <a:lnTo>
                  <a:pt x="410423" y="410423"/>
                </a:lnTo>
                <a:lnTo>
                  <a:pt x="0" y="410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10227" r="0" b="-10227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803530" y="6602568"/>
            <a:ext cx="2828982" cy="837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062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Distributor Ethics — No rebating, full disclosure, suitability</a:t>
            </a:r>
          </a:p>
        </p:txBody>
      </p:sp>
      <p:sp>
        <p:nvSpPr>
          <p:cNvPr name="Freeform 18" id="18" descr="preencoded.png"/>
          <p:cNvSpPr/>
          <p:nvPr/>
        </p:nvSpPr>
        <p:spPr>
          <a:xfrm flipH="false" flipV="false" rot="0">
            <a:off x="11012815" y="5782913"/>
            <a:ext cx="410423" cy="410423"/>
          </a:xfrm>
          <a:custGeom>
            <a:avLst/>
            <a:gdLst/>
            <a:ahLst/>
            <a:cxnLst/>
            <a:rect r="r" b="b" t="t" l="l"/>
            <a:pathLst>
              <a:path h="410423" w="410423">
                <a:moveTo>
                  <a:pt x="0" y="0"/>
                </a:moveTo>
                <a:lnTo>
                  <a:pt x="410422" y="0"/>
                </a:lnTo>
                <a:lnTo>
                  <a:pt x="410422" y="410423"/>
                </a:lnTo>
                <a:lnTo>
                  <a:pt x="0" y="410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7046" t="0" r="-17043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803530" y="3890848"/>
            <a:ext cx="2828982" cy="837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062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Key Entities — Sponsor → Trustees → AMC → Custodian → RTA</a:t>
            </a:r>
          </a:p>
        </p:txBody>
      </p:sp>
      <p:sp>
        <p:nvSpPr>
          <p:cNvPr name="Freeform 20" id="20" descr="preencoded.png"/>
          <p:cNvSpPr/>
          <p:nvPr/>
        </p:nvSpPr>
        <p:spPr>
          <a:xfrm flipH="false" flipV="false" rot="0">
            <a:off x="11012815" y="3071203"/>
            <a:ext cx="410423" cy="410423"/>
          </a:xfrm>
          <a:custGeom>
            <a:avLst/>
            <a:gdLst/>
            <a:ahLst/>
            <a:cxnLst/>
            <a:rect r="r" b="b" t="t" l="l"/>
            <a:pathLst>
              <a:path h="410423" w="410423">
                <a:moveTo>
                  <a:pt x="0" y="0"/>
                </a:moveTo>
                <a:lnTo>
                  <a:pt x="410422" y="0"/>
                </a:lnTo>
                <a:lnTo>
                  <a:pt x="410422" y="410423"/>
                </a:lnTo>
                <a:lnTo>
                  <a:pt x="0" y="4104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1137" r="0" b="-1134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5831234" y="3890848"/>
            <a:ext cx="2828982" cy="837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062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Trust Structure — Trust under Indian Trusts Act, five entities</a:t>
            </a:r>
          </a:p>
        </p:txBody>
      </p:sp>
      <p:sp>
        <p:nvSpPr>
          <p:cNvPr name="Freeform 22" id="22" descr="preencoded.png"/>
          <p:cNvSpPr/>
          <p:nvPr/>
        </p:nvSpPr>
        <p:spPr>
          <a:xfrm flipH="false" flipV="false" rot="0">
            <a:off x="7040509" y="3071203"/>
            <a:ext cx="410423" cy="410423"/>
          </a:xfrm>
          <a:custGeom>
            <a:avLst/>
            <a:gdLst/>
            <a:ahLst/>
            <a:cxnLst/>
            <a:rect r="r" b="b" t="t" l="l"/>
            <a:pathLst>
              <a:path h="410423" w="410423">
                <a:moveTo>
                  <a:pt x="0" y="0"/>
                </a:moveTo>
                <a:lnTo>
                  <a:pt x="410422" y="0"/>
                </a:lnTo>
                <a:lnTo>
                  <a:pt x="410422" y="410423"/>
                </a:lnTo>
                <a:lnTo>
                  <a:pt x="0" y="4104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807521" y="9060952"/>
            <a:ext cx="14672815" cy="633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12"/>
              </a:lnSpc>
            </a:pPr>
            <a:r>
              <a:rPr lang="en-US" sz="1625">
                <a:solidFill>
                  <a:srgbClr val="E0D6DE"/>
                </a:solidFill>
                <a:latin typeface="Noto Sans"/>
                <a:ea typeface="Noto Sans"/>
                <a:cs typeface="Noto Sans"/>
                <a:sym typeface="Noto Sans"/>
              </a:rPr>
              <a:t>These four pillars — legal structure, entity roles, regulatory framework, and distributor ethics — form the complete architecture of a mutual fund in India.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6077590" y="9396708"/>
            <a:ext cx="2153597" cy="804567"/>
          </a:xfrm>
          <a:custGeom>
            <a:avLst/>
            <a:gdLst/>
            <a:ahLst/>
            <a:cxnLst/>
            <a:rect r="r" b="b" t="t" l="l"/>
            <a:pathLst>
              <a:path h="804567" w="2153597">
                <a:moveTo>
                  <a:pt x="0" y="0"/>
                </a:moveTo>
                <a:lnTo>
                  <a:pt x="2153598" y="0"/>
                </a:lnTo>
                <a:lnTo>
                  <a:pt x="2153598" y="804567"/>
                </a:lnTo>
                <a:lnTo>
                  <a:pt x="0" y="8045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-23122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DAHHekR34_U</dc:identifier>
  <dcterms:modified xsi:type="dcterms:W3CDTF">2011-08-01T06:04:30Z</dcterms:modified>
  <cp:revision>1</cp:revision>
  <dc:title>MODUL 2</dc:title>
</cp:coreProperties>
</file>