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Arimo" charset="1" panose="020B0604020202020204"/>
      <p:regular r:id="rId19"/>
    </p:embeddedFont>
    <p:embeddedFont>
      <p:font typeface="Noto Sans" charset="1" panose="020B0502040504020204"/>
      <p:regular r:id="rId20"/>
    </p:embeddedFont>
    <p:embeddedFont>
      <p:font typeface="Noto Sans Bold" charset="1" panose="020B080204050402020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notesMasters/notesMaster1.xml" Type="http://schemas.openxmlformats.org/officeDocument/2006/relationships/notesMaster"/><Relationship Id="rId17" Target="theme/theme2.xml" Type="http://schemas.openxmlformats.org/officeDocument/2006/relationships/theme"/><Relationship Id="rId18" Target="notesSlides/notesSlide1.xml" Type="http://schemas.openxmlformats.org/officeDocument/2006/relationships/notes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notesSlides/notesSlide2.xml" Type="http://schemas.openxmlformats.org/officeDocument/2006/relationships/notesSlide"/><Relationship Id="rId22" Target="notesSlides/notesSlide3.xml" Type="http://schemas.openxmlformats.org/officeDocument/2006/relationships/notesSlide"/><Relationship Id="rId23" Target="fonts/font23.fntdata" Type="http://schemas.openxmlformats.org/officeDocument/2006/relationships/font"/><Relationship Id="rId24" Target="notesSlides/notesSlide4.xml" Type="http://schemas.openxmlformats.org/officeDocument/2006/relationships/notesSlide"/><Relationship Id="rId25" Target="notesSlides/notesSlide5.xml" Type="http://schemas.openxmlformats.org/officeDocument/2006/relationships/notesSlide"/><Relationship Id="rId26" Target="notesSlides/notesSlide6.xml" Type="http://schemas.openxmlformats.org/officeDocument/2006/relationships/notesSlide"/><Relationship Id="rId27" Target="notesSlides/notesSlide7.xml" Type="http://schemas.openxmlformats.org/officeDocument/2006/relationships/notesSlide"/><Relationship Id="rId28" Target="notesSlides/notesSlide8.xml" Type="http://schemas.openxmlformats.org/officeDocument/2006/relationships/notesSlide"/><Relationship Id="rId29" Target="notesSlides/notesSlide9.xml" Type="http://schemas.openxmlformats.org/officeDocument/2006/relationships/notesSlide"/><Relationship Id="rId3" Target="viewProps.xml" Type="http://schemas.openxmlformats.org/officeDocument/2006/relationships/viewProps"/><Relationship Id="rId30" Target="notesSlides/notesSlide10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https://gamma.app/?utm_source=made-with-gamma" TargetMode="External" Type="http://schemas.openxmlformats.org/officeDocument/2006/relationships/hyperlink"/><Relationship Id="rId5" Target="../media/image2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png" Type="http://schemas.openxmlformats.org/officeDocument/2006/relationships/image"/><Relationship Id="rId4" Target="https://gamma.app/?utm_source=made-with-gamma" TargetMode="External" Type="http://schemas.openxmlformats.org/officeDocument/2006/relationships/hyperlink"/><Relationship Id="rId5" Target="../media/image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https://gamma.app/?utm_source=made-with-gamma" TargetMode="External" Type="http://schemas.openxmlformats.org/officeDocument/2006/relationships/hyperlink"/><Relationship Id="rId5" Target="../media/image2.png" Type="http://schemas.openxmlformats.org/officeDocument/2006/relationships/image"/><Relationship Id="rId6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https://gamma.app/?utm_source=made-with-gamma" TargetMode="External" Type="http://schemas.openxmlformats.org/officeDocument/2006/relationships/hyperlink"/><Relationship Id="rId5" Target="../media/image2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https://gamma.app/?utm_source=made-with-gamma" TargetMode="External" Type="http://schemas.openxmlformats.org/officeDocument/2006/relationships/hyperlink"/><Relationship Id="rId5" Target="../media/image2.png" Type="http://schemas.openxmlformats.org/officeDocument/2006/relationships/image"/><Relationship Id="rId6" Target="../media/image7.png" Type="http://schemas.openxmlformats.org/officeDocument/2006/relationships/image"/><Relationship Id="rId7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https://gamma.app/?utm_source=made-with-gamma" TargetMode="External" Type="http://schemas.openxmlformats.org/officeDocument/2006/relationships/hyperlink"/><Relationship Id="rId5" Target="../media/image2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https://gamma.app/?utm_source=made-with-gamma" TargetMode="External" Type="http://schemas.openxmlformats.org/officeDocument/2006/relationships/hyperlink"/><Relationship Id="rId5" Target="../media/image2.png" Type="http://schemas.openxmlformats.org/officeDocument/2006/relationships/image"/><Relationship Id="rId6" Target="../media/image11.png" Type="http://schemas.openxmlformats.org/officeDocument/2006/relationships/image"/><Relationship Id="rId7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https://gamma.app/?utm_source=made-with-gamma" TargetMode="External" Type="http://schemas.openxmlformats.org/officeDocument/2006/relationships/hyperlink"/><Relationship Id="rId5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https://gamma.app/?utm_source=made-with-gamma" TargetMode="External" Type="http://schemas.openxmlformats.org/officeDocument/2006/relationships/hyperlink"/><Relationship Id="rId5" Target="../media/image2.png" Type="http://schemas.openxmlformats.org/officeDocument/2006/relationships/image"/><Relationship Id="rId6" Target="../media/image12.png" Type="http://schemas.openxmlformats.org/officeDocument/2006/relationships/image"/><Relationship Id="rId7" Target="../media/image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Relationship Id="rId4" Target="https://gamma.app/?utm_source=made-with-gamma" TargetMode="External" Type="http://schemas.openxmlformats.org/officeDocument/2006/relationships/hyperlink"/><Relationship Id="rId5" Target="../media/image2.png" Type="http://schemas.openxmlformats.org/officeDocument/2006/relationships/image"/><Relationship Id="rId6" Target="../media/image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7070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049015" y="9686925"/>
            <a:ext cx="2153260" cy="514350"/>
            <a:chOff x="0" y="0"/>
            <a:chExt cx="2871013" cy="685800"/>
          </a:xfrm>
        </p:grpSpPr>
        <p:sp>
          <p:nvSpPr>
            <p:cNvPr name="Freeform 7" id="7" descr="preencoded.png">
              <a:hlinkClick r:id="rId4" tooltip="https://gamma.app/?utm_source=made-with-gamma"/>
            </p:cNvPr>
            <p:cNvSpPr/>
            <p:nvPr/>
          </p:nvSpPr>
          <p:spPr>
            <a:xfrm flipH="false" flipV="false" rot="0">
              <a:off x="0" y="0"/>
              <a:ext cx="2870962" cy="685800"/>
            </a:xfrm>
            <a:custGeom>
              <a:avLst/>
              <a:gdLst/>
              <a:ahLst/>
              <a:cxnLst/>
              <a:rect r="r" b="b" t="t" l="l"/>
              <a:pathLst>
                <a:path h="685800" w="2870962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430000" y="0"/>
            <a:ext cx="6858000" cy="10287000"/>
            <a:chOff x="0" y="0"/>
            <a:chExt cx="9144000" cy="13716000"/>
          </a:xfrm>
        </p:grpSpPr>
        <p:sp>
          <p:nvSpPr>
            <p:cNvPr name="Freeform 9" id="9" descr="preencoded.png"/>
            <p:cNvSpPr/>
            <p:nvPr/>
          </p:nvSpPr>
          <p:spPr>
            <a:xfrm flipH="false" flipV="false" rot="0">
              <a:off x="0" y="0"/>
              <a:ext cx="914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992238" y="2871940"/>
            <a:ext cx="9445523" cy="182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Module 3: The Paperwork &amp; Operations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92238" y="5040516"/>
            <a:ext cx="9445523" cy="1446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NISM Series V-A — Understanding the legal documents, investor transactions, and distribution channels that power mutual fund investing.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992238" y="6815585"/>
            <a:ext cx="2080174" cy="532809"/>
            <a:chOff x="0" y="0"/>
            <a:chExt cx="2773566" cy="71041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773553" cy="710438"/>
            </a:xfrm>
            <a:custGeom>
              <a:avLst/>
              <a:gdLst/>
              <a:ahLst/>
              <a:cxnLst/>
              <a:rect r="r" b="b" t="t" l="l"/>
              <a:pathLst>
                <a:path h="710438" w="2773553">
                  <a:moveTo>
                    <a:pt x="0" y="45339"/>
                  </a:moveTo>
                  <a:cubicBezTo>
                    <a:pt x="0" y="20320"/>
                    <a:pt x="20320" y="0"/>
                    <a:pt x="45339" y="0"/>
                  </a:cubicBezTo>
                  <a:lnTo>
                    <a:pt x="2728214" y="0"/>
                  </a:lnTo>
                  <a:cubicBezTo>
                    <a:pt x="2753233" y="0"/>
                    <a:pt x="2773553" y="20320"/>
                    <a:pt x="2773553" y="45339"/>
                  </a:cubicBezTo>
                  <a:lnTo>
                    <a:pt x="2773553" y="665099"/>
                  </a:lnTo>
                  <a:cubicBezTo>
                    <a:pt x="2773553" y="690118"/>
                    <a:pt x="2753233" y="710438"/>
                    <a:pt x="2728214" y="710438"/>
                  </a:cubicBezTo>
                  <a:lnTo>
                    <a:pt x="45339" y="710438"/>
                  </a:lnTo>
                  <a:cubicBezTo>
                    <a:pt x="20320" y="710438"/>
                    <a:pt x="0" y="690118"/>
                    <a:pt x="0" y="665099"/>
                  </a:cubicBezTo>
                  <a:close/>
                </a:path>
              </a:pathLst>
            </a:custGeom>
            <a:solidFill>
              <a:srgbClr val="00184D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162345" y="6833892"/>
            <a:ext cx="1739951" cy="429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1750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NISM SERIES V-A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3209334" y="6801298"/>
            <a:ext cx="1473698" cy="561384"/>
            <a:chOff x="0" y="0"/>
            <a:chExt cx="1964931" cy="74851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964944" cy="748538"/>
            </a:xfrm>
            <a:custGeom>
              <a:avLst/>
              <a:gdLst/>
              <a:ahLst/>
              <a:cxnLst/>
              <a:rect r="r" b="b" t="t" l="l"/>
              <a:pathLst>
                <a:path h="748538" w="1964944">
                  <a:moveTo>
                    <a:pt x="0" y="51689"/>
                  </a:moveTo>
                  <a:cubicBezTo>
                    <a:pt x="0" y="23114"/>
                    <a:pt x="23495" y="0"/>
                    <a:pt x="52197" y="0"/>
                  </a:cubicBezTo>
                  <a:lnTo>
                    <a:pt x="1912747" y="0"/>
                  </a:lnTo>
                  <a:lnTo>
                    <a:pt x="1912747" y="6350"/>
                  </a:lnTo>
                  <a:lnTo>
                    <a:pt x="1912747" y="0"/>
                  </a:lnTo>
                  <a:cubicBezTo>
                    <a:pt x="1941449" y="0"/>
                    <a:pt x="1964944" y="23114"/>
                    <a:pt x="1964944" y="51689"/>
                  </a:cubicBezTo>
                  <a:lnTo>
                    <a:pt x="1958594" y="51689"/>
                  </a:lnTo>
                  <a:lnTo>
                    <a:pt x="1964944" y="51689"/>
                  </a:lnTo>
                  <a:lnTo>
                    <a:pt x="1964944" y="696849"/>
                  </a:lnTo>
                  <a:lnTo>
                    <a:pt x="1958594" y="696849"/>
                  </a:lnTo>
                  <a:lnTo>
                    <a:pt x="1964944" y="696849"/>
                  </a:lnTo>
                  <a:cubicBezTo>
                    <a:pt x="1964944" y="725424"/>
                    <a:pt x="1941449" y="748538"/>
                    <a:pt x="1912747" y="748538"/>
                  </a:cubicBezTo>
                  <a:lnTo>
                    <a:pt x="1912747" y="742188"/>
                  </a:lnTo>
                  <a:lnTo>
                    <a:pt x="1912747" y="748538"/>
                  </a:lnTo>
                  <a:lnTo>
                    <a:pt x="52197" y="748538"/>
                  </a:lnTo>
                  <a:lnTo>
                    <a:pt x="52197" y="742188"/>
                  </a:lnTo>
                  <a:lnTo>
                    <a:pt x="52197" y="748538"/>
                  </a:lnTo>
                  <a:cubicBezTo>
                    <a:pt x="23495" y="748538"/>
                    <a:pt x="0" y="725424"/>
                    <a:pt x="0" y="696849"/>
                  </a:cubicBezTo>
                  <a:lnTo>
                    <a:pt x="0" y="51689"/>
                  </a:lnTo>
                  <a:lnTo>
                    <a:pt x="6350" y="51689"/>
                  </a:lnTo>
                  <a:lnTo>
                    <a:pt x="0" y="51689"/>
                  </a:lnTo>
                  <a:moveTo>
                    <a:pt x="12700" y="51689"/>
                  </a:moveTo>
                  <a:lnTo>
                    <a:pt x="12700" y="696849"/>
                  </a:lnTo>
                  <a:lnTo>
                    <a:pt x="6350" y="696849"/>
                  </a:lnTo>
                  <a:lnTo>
                    <a:pt x="12700" y="696849"/>
                  </a:lnTo>
                  <a:cubicBezTo>
                    <a:pt x="12700" y="718312"/>
                    <a:pt x="30353" y="735838"/>
                    <a:pt x="52197" y="735838"/>
                  </a:cubicBezTo>
                  <a:lnTo>
                    <a:pt x="1912747" y="735838"/>
                  </a:lnTo>
                  <a:cubicBezTo>
                    <a:pt x="1934591" y="735838"/>
                    <a:pt x="1952244" y="718312"/>
                    <a:pt x="1952244" y="696849"/>
                  </a:cubicBezTo>
                  <a:lnTo>
                    <a:pt x="1952244" y="51689"/>
                  </a:lnTo>
                  <a:cubicBezTo>
                    <a:pt x="1952244" y="30226"/>
                    <a:pt x="1934591" y="12700"/>
                    <a:pt x="1912747" y="12700"/>
                  </a:cubicBezTo>
                  <a:lnTo>
                    <a:pt x="52197" y="12700"/>
                  </a:lnTo>
                  <a:lnTo>
                    <a:pt x="52197" y="6350"/>
                  </a:lnTo>
                  <a:lnTo>
                    <a:pt x="52197" y="12700"/>
                  </a:lnTo>
                  <a:cubicBezTo>
                    <a:pt x="30353" y="12700"/>
                    <a:pt x="12700" y="30226"/>
                    <a:pt x="12700" y="51689"/>
                  </a:cubicBezTo>
                  <a:close/>
                </a:path>
              </a:pathLst>
            </a:custGeom>
            <a:solidFill>
              <a:srgbClr val="97B8FF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3393729" y="6833892"/>
            <a:ext cx="1104900" cy="429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1750">
                <a:solidFill>
                  <a:srgbClr val="97B8FF"/>
                </a:solidFill>
                <a:latin typeface="Noto Sans"/>
                <a:ea typeface="Noto Sans"/>
                <a:cs typeface="Noto Sans"/>
                <a:sym typeface="Noto Sans"/>
              </a:rPr>
              <a:t>MODULE 3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7070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049015" y="9686925"/>
            <a:ext cx="2153260" cy="514350"/>
            <a:chOff x="0" y="0"/>
            <a:chExt cx="2871013" cy="685800"/>
          </a:xfrm>
        </p:grpSpPr>
        <p:sp>
          <p:nvSpPr>
            <p:cNvPr name="Freeform 7" id="7" descr="preencoded.png">
              <a:hlinkClick r:id="rId4" tooltip="https://gamma.app/?utm_source=made-with-gamma"/>
            </p:cNvPr>
            <p:cNvSpPr/>
            <p:nvPr/>
          </p:nvSpPr>
          <p:spPr>
            <a:xfrm flipH="false" flipV="false" rot="0">
              <a:off x="0" y="0"/>
              <a:ext cx="2870962" cy="685800"/>
            </a:xfrm>
            <a:custGeom>
              <a:avLst/>
              <a:gdLst/>
              <a:ahLst/>
              <a:cxnLst/>
              <a:rect r="r" b="b" t="t" l="l"/>
              <a:pathLst>
                <a:path h="685800" w="2870962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0"/>
            <a:ext cx="6858000" cy="10287000"/>
            <a:chOff x="0" y="0"/>
            <a:chExt cx="9144000" cy="13716000"/>
          </a:xfrm>
        </p:grpSpPr>
        <p:sp>
          <p:nvSpPr>
            <p:cNvPr name="Freeform 9" id="9" descr="preencoded.png"/>
            <p:cNvSpPr/>
            <p:nvPr/>
          </p:nvSpPr>
          <p:spPr>
            <a:xfrm flipH="false" flipV="false" rot="0">
              <a:off x="0" y="0"/>
              <a:ext cx="914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7757217" y="956815"/>
            <a:ext cx="9631566" cy="1663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12"/>
              </a:lnSpc>
            </a:pPr>
            <a:r>
              <a:rPr lang="en-US" sz="4999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Module 3: Exam Readiness Checklist</a:t>
            </a:r>
          </a:p>
        </p:txBody>
      </p:sp>
      <p:sp>
        <p:nvSpPr>
          <p:cNvPr name="Freeform 11" id="11" descr="preencoded.png"/>
          <p:cNvSpPr/>
          <p:nvPr/>
        </p:nvSpPr>
        <p:spPr>
          <a:xfrm flipH="false" flipV="false" rot="0">
            <a:off x="7853515" y="2976858"/>
            <a:ext cx="385315" cy="385315"/>
          </a:xfrm>
          <a:custGeom>
            <a:avLst/>
            <a:gdLst/>
            <a:ahLst/>
            <a:cxnLst/>
            <a:rect r="r" b="b" t="t" l="l"/>
            <a:pathLst>
              <a:path h="385315" w="385315">
                <a:moveTo>
                  <a:pt x="0" y="0"/>
                </a:moveTo>
                <a:lnTo>
                  <a:pt x="385315" y="0"/>
                </a:lnTo>
                <a:lnTo>
                  <a:pt x="385315" y="385315"/>
                </a:lnTo>
                <a:lnTo>
                  <a:pt x="0" y="3853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8535" t="0" r="-8538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592141" y="2940396"/>
            <a:ext cx="4840491" cy="429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Remember the document trio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592141" y="3443287"/>
            <a:ext cx="8796633" cy="850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000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SID (scheme) → SAI (AMC) → KIM (summary, always with application form)</a:t>
            </a:r>
          </a:p>
        </p:txBody>
      </p:sp>
      <p:sp>
        <p:nvSpPr>
          <p:cNvPr name="Freeform 14" id="14" descr="preencoded.png"/>
          <p:cNvSpPr/>
          <p:nvPr/>
        </p:nvSpPr>
        <p:spPr>
          <a:xfrm flipH="false" flipV="false" rot="0">
            <a:off x="7853515" y="4767262"/>
            <a:ext cx="385315" cy="385315"/>
          </a:xfrm>
          <a:custGeom>
            <a:avLst/>
            <a:gdLst/>
            <a:ahLst/>
            <a:cxnLst/>
            <a:rect r="r" b="b" t="t" l="l"/>
            <a:pathLst>
              <a:path h="385315" w="385315">
                <a:moveTo>
                  <a:pt x="0" y="0"/>
                </a:moveTo>
                <a:lnTo>
                  <a:pt x="385315" y="0"/>
                </a:lnTo>
                <a:lnTo>
                  <a:pt x="385315" y="385315"/>
                </a:lnTo>
                <a:lnTo>
                  <a:pt x="0" y="3853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8535" t="0" r="-8538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8592141" y="4730801"/>
            <a:ext cx="3211859" cy="429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KYC is universal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592141" y="5233692"/>
            <a:ext cx="8796633" cy="458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000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Required for ALL investments — no minimum threshold exemption exists</a:t>
            </a:r>
          </a:p>
        </p:txBody>
      </p:sp>
      <p:sp>
        <p:nvSpPr>
          <p:cNvPr name="Freeform 17" id="17" descr="preencoded.png"/>
          <p:cNvSpPr/>
          <p:nvPr/>
        </p:nvSpPr>
        <p:spPr>
          <a:xfrm flipH="false" flipV="false" rot="0">
            <a:off x="7853515" y="6165799"/>
            <a:ext cx="385315" cy="385315"/>
          </a:xfrm>
          <a:custGeom>
            <a:avLst/>
            <a:gdLst/>
            <a:ahLst/>
            <a:cxnLst/>
            <a:rect r="r" b="b" t="t" l="l"/>
            <a:pathLst>
              <a:path h="385315" w="385315">
                <a:moveTo>
                  <a:pt x="0" y="0"/>
                </a:moveTo>
                <a:lnTo>
                  <a:pt x="385315" y="0"/>
                </a:lnTo>
                <a:lnTo>
                  <a:pt x="385315" y="385315"/>
                </a:lnTo>
                <a:lnTo>
                  <a:pt x="0" y="3853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8535" t="0" r="-8538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8592141" y="6129337"/>
            <a:ext cx="3211859" cy="429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Know your 3 S's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592141" y="6632229"/>
            <a:ext cx="8796633" cy="850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000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SIP = invest regularly | SWP = withdraw regularly | STP = transfer between schemes (same AMC)</a:t>
            </a:r>
          </a:p>
        </p:txBody>
      </p:sp>
      <p:sp>
        <p:nvSpPr>
          <p:cNvPr name="Freeform 20" id="20" descr="preencoded.png"/>
          <p:cNvSpPr/>
          <p:nvPr/>
        </p:nvSpPr>
        <p:spPr>
          <a:xfrm flipH="false" flipV="false" rot="0">
            <a:off x="7853515" y="7956204"/>
            <a:ext cx="385315" cy="385315"/>
          </a:xfrm>
          <a:custGeom>
            <a:avLst/>
            <a:gdLst/>
            <a:ahLst/>
            <a:cxnLst/>
            <a:rect r="r" b="b" t="t" l="l"/>
            <a:pathLst>
              <a:path h="385315" w="385315">
                <a:moveTo>
                  <a:pt x="0" y="0"/>
                </a:moveTo>
                <a:lnTo>
                  <a:pt x="385315" y="0"/>
                </a:lnTo>
                <a:lnTo>
                  <a:pt x="385315" y="385315"/>
                </a:lnTo>
                <a:lnTo>
                  <a:pt x="0" y="3853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8535" t="0" r="-8538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8592141" y="7919742"/>
            <a:ext cx="7850829" cy="429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Direct = Higher NAV, Regular = Trail Commission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592141" y="8422634"/>
            <a:ext cx="8796633" cy="850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000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Upfront commissions are banned; distributors earn only trail commission on AUM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6068065" y="9210675"/>
            <a:ext cx="2153597" cy="990600"/>
          </a:xfrm>
          <a:custGeom>
            <a:avLst/>
            <a:gdLst/>
            <a:ahLst/>
            <a:cxnLst/>
            <a:rect r="r" b="b" t="t" l="l"/>
            <a:pathLst>
              <a:path h="990600" w="2153597">
                <a:moveTo>
                  <a:pt x="0" y="0"/>
                </a:moveTo>
                <a:lnTo>
                  <a:pt x="2153598" y="0"/>
                </a:lnTo>
                <a:lnTo>
                  <a:pt x="2153598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7070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049015" y="9686925"/>
            <a:ext cx="2153260" cy="514350"/>
            <a:chOff x="0" y="0"/>
            <a:chExt cx="2871013" cy="685800"/>
          </a:xfrm>
        </p:grpSpPr>
        <p:sp>
          <p:nvSpPr>
            <p:cNvPr name="Freeform 7" id="7" descr="preencoded.png">
              <a:hlinkClick r:id="rId4" tooltip="https://gamma.app/?utm_source=made-with-gamma"/>
            </p:cNvPr>
            <p:cNvSpPr/>
            <p:nvPr/>
          </p:nvSpPr>
          <p:spPr>
            <a:xfrm flipH="false" flipV="false" rot="0">
              <a:off x="0" y="0"/>
              <a:ext cx="2870962" cy="685800"/>
            </a:xfrm>
            <a:custGeom>
              <a:avLst/>
              <a:gdLst/>
              <a:ahLst/>
              <a:cxnLst/>
              <a:rect r="r" b="b" t="t" l="l"/>
              <a:pathLst>
                <a:path h="685800" w="2870962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992238" y="1121569"/>
            <a:ext cx="16303523" cy="182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Offer Documents: What Investors Must Receive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92238" y="3431972"/>
            <a:ext cx="16303523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Before investing — especially during an NFO — investors must have access to legally mandated documents. These form the foundation of informed investing.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973188" y="4724848"/>
            <a:ext cx="5283546" cy="4402341"/>
            <a:chOff x="0" y="0"/>
            <a:chExt cx="7044728" cy="586978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25400" y="25400"/>
              <a:ext cx="6993889" cy="5819013"/>
            </a:xfrm>
            <a:custGeom>
              <a:avLst/>
              <a:gdLst/>
              <a:ahLst/>
              <a:cxnLst/>
              <a:rect r="r" b="b" t="t" l="l"/>
              <a:pathLst>
                <a:path h="5819013" w="6993889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6937121" y="0"/>
                  </a:lnTo>
                  <a:cubicBezTo>
                    <a:pt x="6968489" y="0"/>
                    <a:pt x="6993889" y="25400"/>
                    <a:pt x="6993889" y="56769"/>
                  </a:cubicBezTo>
                  <a:lnTo>
                    <a:pt x="6993889" y="5762244"/>
                  </a:lnTo>
                  <a:cubicBezTo>
                    <a:pt x="6993889" y="5793613"/>
                    <a:pt x="6968489" y="5819013"/>
                    <a:pt x="6937121" y="5819013"/>
                  </a:cubicBezTo>
                  <a:lnTo>
                    <a:pt x="56769" y="5819013"/>
                  </a:lnTo>
                  <a:cubicBezTo>
                    <a:pt x="25400" y="5819013"/>
                    <a:pt x="0" y="5793613"/>
                    <a:pt x="0" y="5762244"/>
                  </a:cubicBezTo>
                  <a:close/>
                </a:path>
              </a:pathLst>
            </a:custGeom>
            <a:solidFill>
              <a:srgbClr val="07070C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044689" cy="5869813"/>
            </a:xfrm>
            <a:custGeom>
              <a:avLst/>
              <a:gdLst/>
              <a:ahLst/>
              <a:cxnLst/>
              <a:rect r="r" b="b" t="t" l="l"/>
              <a:pathLst>
                <a:path h="5869813" w="7044689">
                  <a:moveTo>
                    <a:pt x="0" y="82169"/>
                  </a:moveTo>
                  <a:cubicBezTo>
                    <a:pt x="0" y="36703"/>
                    <a:pt x="36830" y="0"/>
                    <a:pt x="82169" y="0"/>
                  </a:cubicBezTo>
                  <a:lnTo>
                    <a:pt x="6962521" y="0"/>
                  </a:lnTo>
                  <a:lnTo>
                    <a:pt x="6962521" y="25400"/>
                  </a:lnTo>
                  <a:lnTo>
                    <a:pt x="6962521" y="0"/>
                  </a:lnTo>
                  <a:cubicBezTo>
                    <a:pt x="7007860" y="0"/>
                    <a:pt x="7044689" y="36703"/>
                    <a:pt x="7044689" y="82169"/>
                  </a:cubicBezTo>
                  <a:lnTo>
                    <a:pt x="7019289" y="82169"/>
                  </a:lnTo>
                  <a:lnTo>
                    <a:pt x="7044689" y="82169"/>
                  </a:lnTo>
                  <a:lnTo>
                    <a:pt x="7044689" y="5787644"/>
                  </a:lnTo>
                  <a:lnTo>
                    <a:pt x="7019289" y="5787644"/>
                  </a:lnTo>
                  <a:lnTo>
                    <a:pt x="7044689" y="5787644"/>
                  </a:lnTo>
                  <a:cubicBezTo>
                    <a:pt x="7044689" y="5832983"/>
                    <a:pt x="7007860" y="5869813"/>
                    <a:pt x="6962521" y="5869813"/>
                  </a:cubicBezTo>
                  <a:lnTo>
                    <a:pt x="6962521" y="5844413"/>
                  </a:lnTo>
                  <a:lnTo>
                    <a:pt x="6962521" y="5869813"/>
                  </a:lnTo>
                  <a:lnTo>
                    <a:pt x="82169" y="5869813"/>
                  </a:lnTo>
                  <a:lnTo>
                    <a:pt x="82169" y="5844413"/>
                  </a:lnTo>
                  <a:lnTo>
                    <a:pt x="82169" y="5869813"/>
                  </a:lnTo>
                  <a:cubicBezTo>
                    <a:pt x="36830" y="5869813"/>
                    <a:pt x="0" y="5833110"/>
                    <a:pt x="0" y="5787644"/>
                  </a:cubicBezTo>
                  <a:lnTo>
                    <a:pt x="0" y="82169"/>
                  </a:lnTo>
                  <a:lnTo>
                    <a:pt x="25400" y="82169"/>
                  </a:lnTo>
                  <a:lnTo>
                    <a:pt x="0" y="82169"/>
                  </a:lnTo>
                  <a:moveTo>
                    <a:pt x="50800" y="82169"/>
                  </a:moveTo>
                  <a:lnTo>
                    <a:pt x="50800" y="5787644"/>
                  </a:lnTo>
                  <a:lnTo>
                    <a:pt x="25400" y="5787644"/>
                  </a:lnTo>
                  <a:lnTo>
                    <a:pt x="50800" y="5787644"/>
                  </a:lnTo>
                  <a:cubicBezTo>
                    <a:pt x="50800" y="5804916"/>
                    <a:pt x="64770" y="5819013"/>
                    <a:pt x="82169" y="5819013"/>
                  </a:cubicBezTo>
                  <a:lnTo>
                    <a:pt x="6962521" y="5819013"/>
                  </a:lnTo>
                  <a:cubicBezTo>
                    <a:pt x="6979920" y="5819013"/>
                    <a:pt x="6993889" y="5804916"/>
                    <a:pt x="6993889" y="5787644"/>
                  </a:cubicBezTo>
                  <a:lnTo>
                    <a:pt x="6993889" y="82169"/>
                  </a:lnTo>
                  <a:cubicBezTo>
                    <a:pt x="6993889" y="64897"/>
                    <a:pt x="6979920" y="50800"/>
                    <a:pt x="6962521" y="50800"/>
                  </a:cubicBezTo>
                  <a:lnTo>
                    <a:pt x="82169" y="50800"/>
                  </a:lnTo>
                  <a:lnTo>
                    <a:pt x="82169" y="25400"/>
                  </a:lnTo>
                  <a:lnTo>
                    <a:pt x="82169" y="50800"/>
                  </a:lnTo>
                  <a:cubicBezTo>
                    <a:pt x="64770" y="50800"/>
                    <a:pt x="50800" y="64897"/>
                    <a:pt x="50800" y="82169"/>
                  </a:cubicBezTo>
                  <a:close/>
                </a:path>
              </a:pathLst>
            </a:custGeom>
            <a:solidFill>
              <a:srgbClr val="3F3F44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030338" y="4781998"/>
            <a:ext cx="5169246" cy="850554"/>
            <a:chOff x="0" y="0"/>
            <a:chExt cx="6892328" cy="113407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892290" cy="1134110"/>
            </a:xfrm>
            <a:custGeom>
              <a:avLst/>
              <a:gdLst/>
              <a:ahLst/>
              <a:cxnLst/>
              <a:rect r="r" b="b" t="t" l="l"/>
              <a:pathLst>
                <a:path h="1134110" w="6892290">
                  <a:moveTo>
                    <a:pt x="0" y="0"/>
                  </a:moveTo>
                  <a:lnTo>
                    <a:pt x="6892290" y="0"/>
                  </a:lnTo>
                  <a:lnTo>
                    <a:pt x="6892290" y="1134110"/>
                  </a:lnTo>
                  <a:lnTo>
                    <a:pt x="0" y="1134110"/>
                  </a:lnTo>
                  <a:close/>
                </a:path>
              </a:pathLst>
            </a:custGeom>
            <a:solidFill>
              <a:srgbClr val="26262B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313859" y="5877963"/>
            <a:ext cx="4602213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SID — Scheme Information Document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13859" y="6886280"/>
            <a:ext cx="4602213" cy="1900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Scheme-specific details: investment objective, asset allocation, risks, benchmark index, and fees/expenses.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6502156" y="4724848"/>
            <a:ext cx="5283546" cy="4402341"/>
            <a:chOff x="0" y="0"/>
            <a:chExt cx="7044728" cy="586978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25400" y="25400"/>
              <a:ext cx="6993889" cy="5819013"/>
            </a:xfrm>
            <a:custGeom>
              <a:avLst/>
              <a:gdLst/>
              <a:ahLst/>
              <a:cxnLst/>
              <a:rect r="r" b="b" t="t" l="l"/>
              <a:pathLst>
                <a:path h="5819013" w="6993889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6937121" y="0"/>
                  </a:lnTo>
                  <a:cubicBezTo>
                    <a:pt x="6968489" y="0"/>
                    <a:pt x="6993889" y="25400"/>
                    <a:pt x="6993889" y="56769"/>
                  </a:cubicBezTo>
                  <a:lnTo>
                    <a:pt x="6993889" y="5762244"/>
                  </a:lnTo>
                  <a:cubicBezTo>
                    <a:pt x="6993889" y="5793613"/>
                    <a:pt x="6968489" y="5819013"/>
                    <a:pt x="6937121" y="5819013"/>
                  </a:cubicBezTo>
                  <a:lnTo>
                    <a:pt x="56769" y="5819013"/>
                  </a:lnTo>
                  <a:cubicBezTo>
                    <a:pt x="25400" y="5819013"/>
                    <a:pt x="0" y="5793613"/>
                    <a:pt x="0" y="5762244"/>
                  </a:cubicBezTo>
                  <a:close/>
                </a:path>
              </a:pathLst>
            </a:custGeom>
            <a:solidFill>
              <a:srgbClr val="07070C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044689" cy="5869813"/>
            </a:xfrm>
            <a:custGeom>
              <a:avLst/>
              <a:gdLst/>
              <a:ahLst/>
              <a:cxnLst/>
              <a:rect r="r" b="b" t="t" l="l"/>
              <a:pathLst>
                <a:path h="5869813" w="7044689">
                  <a:moveTo>
                    <a:pt x="0" y="82169"/>
                  </a:moveTo>
                  <a:cubicBezTo>
                    <a:pt x="0" y="36703"/>
                    <a:pt x="36830" y="0"/>
                    <a:pt x="82169" y="0"/>
                  </a:cubicBezTo>
                  <a:lnTo>
                    <a:pt x="6962521" y="0"/>
                  </a:lnTo>
                  <a:lnTo>
                    <a:pt x="6962521" y="25400"/>
                  </a:lnTo>
                  <a:lnTo>
                    <a:pt x="6962521" y="0"/>
                  </a:lnTo>
                  <a:cubicBezTo>
                    <a:pt x="7007860" y="0"/>
                    <a:pt x="7044689" y="36703"/>
                    <a:pt x="7044689" y="82169"/>
                  </a:cubicBezTo>
                  <a:lnTo>
                    <a:pt x="7019289" y="82169"/>
                  </a:lnTo>
                  <a:lnTo>
                    <a:pt x="7044689" y="82169"/>
                  </a:lnTo>
                  <a:lnTo>
                    <a:pt x="7044689" y="5787644"/>
                  </a:lnTo>
                  <a:lnTo>
                    <a:pt x="7019289" y="5787644"/>
                  </a:lnTo>
                  <a:lnTo>
                    <a:pt x="7044689" y="5787644"/>
                  </a:lnTo>
                  <a:cubicBezTo>
                    <a:pt x="7044689" y="5832983"/>
                    <a:pt x="7007860" y="5869813"/>
                    <a:pt x="6962521" y="5869813"/>
                  </a:cubicBezTo>
                  <a:lnTo>
                    <a:pt x="6962521" y="5844413"/>
                  </a:lnTo>
                  <a:lnTo>
                    <a:pt x="6962521" y="5869813"/>
                  </a:lnTo>
                  <a:lnTo>
                    <a:pt x="82169" y="5869813"/>
                  </a:lnTo>
                  <a:lnTo>
                    <a:pt x="82169" y="5844413"/>
                  </a:lnTo>
                  <a:lnTo>
                    <a:pt x="82169" y="5869813"/>
                  </a:lnTo>
                  <a:cubicBezTo>
                    <a:pt x="36830" y="5869813"/>
                    <a:pt x="0" y="5833110"/>
                    <a:pt x="0" y="5787644"/>
                  </a:cubicBezTo>
                  <a:lnTo>
                    <a:pt x="0" y="82169"/>
                  </a:lnTo>
                  <a:lnTo>
                    <a:pt x="25400" y="82169"/>
                  </a:lnTo>
                  <a:lnTo>
                    <a:pt x="0" y="82169"/>
                  </a:lnTo>
                  <a:moveTo>
                    <a:pt x="50800" y="82169"/>
                  </a:moveTo>
                  <a:lnTo>
                    <a:pt x="50800" y="5787644"/>
                  </a:lnTo>
                  <a:lnTo>
                    <a:pt x="25400" y="5787644"/>
                  </a:lnTo>
                  <a:lnTo>
                    <a:pt x="50800" y="5787644"/>
                  </a:lnTo>
                  <a:cubicBezTo>
                    <a:pt x="50800" y="5804916"/>
                    <a:pt x="64770" y="5819013"/>
                    <a:pt x="82169" y="5819013"/>
                  </a:cubicBezTo>
                  <a:lnTo>
                    <a:pt x="6962521" y="5819013"/>
                  </a:lnTo>
                  <a:cubicBezTo>
                    <a:pt x="6979920" y="5819013"/>
                    <a:pt x="6993889" y="5804916"/>
                    <a:pt x="6993889" y="5787644"/>
                  </a:cubicBezTo>
                  <a:lnTo>
                    <a:pt x="6993889" y="82169"/>
                  </a:lnTo>
                  <a:cubicBezTo>
                    <a:pt x="6993889" y="64897"/>
                    <a:pt x="6979920" y="50800"/>
                    <a:pt x="6962521" y="50800"/>
                  </a:cubicBezTo>
                  <a:lnTo>
                    <a:pt x="82169" y="50800"/>
                  </a:lnTo>
                  <a:lnTo>
                    <a:pt x="82169" y="25400"/>
                  </a:lnTo>
                  <a:lnTo>
                    <a:pt x="82169" y="50800"/>
                  </a:lnTo>
                  <a:cubicBezTo>
                    <a:pt x="64770" y="50800"/>
                    <a:pt x="50800" y="64897"/>
                    <a:pt x="50800" y="82169"/>
                  </a:cubicBezTo>
                  <a:close/>
                </a:path>
              </a:pathLst>
            </a:custGeom>
            <a:solidFill>
              <a:srgbClr val="3F3F44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6559306" y="4781998"/>
            <a:ext cx="5169246" cy="850554"/>
            <a:chOff x="0" y="0"/>
            <a:chExt cx="6892328" cy="113407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892290" cy="1134110"/>
            </a:xfrm>
            <a:custGeom>
              <a:avLst/>
              <a:gdLst/>
              <a:ahLst/>
              <a:cxnLst/>
              <a:rect r="r" b="b" t="t" l="l"/>
              <a:pathLst>
                <a:path h="1134110" w="6892290">
                  <a:moveTo>
                    <a:pt x="0" y="0"/>
                  </a:moveTo>
                  <a:lnTo>
                    <a:pt x="6892290" y="0"/>
                  </a:lnTo>
                  <a:lnTo>
                    <a:pt x="6892290" y="1134110"/>
                  </a:lnTo>
                  <a:lnTo>
                    <a:pt x="0" y="1134110"/>
                  </a:lnTo>
                  <a:close/>
                </a:path>
              </a:pathLst>
            </a:custGeom>
            <a:solidFill>
              <a:srgbClr val="26262B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6842817" y="5877963"/>
            <a:ext cx="4602213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SAI — Statement of Additional Information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842817" y="6886280"/>
            <a:ext cx="4602213" cy="1900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AMC-specific details: board of directors, key personnel, sponsors, and statutory financial data of the fund house.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12031113" y="4724848"/>
            <a:ext cx="5283546" cy="4402341"/>
            <a:chOff x="0" y="0"/>
            <a:chExt cx="7044728" cy="586978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25400" y="25400"/>
              <a:ext cx="6993889" cy="5819013"/>
            </a:xfrm>
            <a:custGeom>
              <a:avLst/>
              <a:gdLst/>
              <a:ahLst/>
              <a:cxnLst/>
              <a:rect r="r" b="b" t="t" l="l"/>
              <a:pathLst>
                <a:path h="5819013" w="6993889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6937121" y="0"/>
                  </a:lnTo>
                  <a:cubicBezTo>
                    <a:pt x="6968489" y="0"/>
                    <a:pt x="6993889" y="25400"/>
                    <a:pt x="6993889" y="56769"/>
                  </a:cubicBezTo>
                  <a:lnTo>
                    <a:pt x="6993889" y="5762244"/>
                  </a:lnTo>
                  <a:cubicBezTo>
                    <a:pt x="6993889" y="5793613"/>
                    <a:pt x="6968489" y="5819013"/>
                    <a:pt x="6937121" y="5819013"/>
                  </a:cubicBezTo>
                  <a:lnTo>
                    <a:pt x="56769" y="5819013"/>
                  </a:lnTo>
                  <a:cubicBezTo>
                    <a:pt x="25400" y="5819013"/>
                    <a:pt x="0" y="5793613"/>
                    <a:pt x="0" y="5762244"/>
                  </a:cubicBezTo>
                  <a:close/>
                </a:path>
              </a:pathLst>
            </a:custGeom>
            <a:solidFill>
              <a:srgbClr val="07070C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7044689" cy="5869813"/>
            </a:xfrm>
            <a:custGeom>
              <a:avLst/>
              <a:gdLst/>
              <a:ahLst/>
              <a:cxnLst/>
              <a:rect r="r" b="b" t="t" l="l"/>
              <a:pathLst>
                <a:path h="5869813" w="7044689">
                  <a:moveTo>
                    <a:pt x="0" y="82169"/>
                  </a:moveTo>
                  <a:cubicBezTo>
                    <a:pt x="0" y="36703"/>
                    <a:pt x="36830" y="0"/>
                    <a:pt x="82169" y="0"/>
                  </a:cubicBezTo>
                  <a:lnTo>
                    <a:pt x="6962521" y="0"/>
                  </a:lnTo>
                  <a:lnTo>
                    <a:pt x="6962521" y="25400"/>
                  </a:lnTo>
                  <a:lnTo>
                    <a:pt x="6962521" y="0"/>
                  </a:lnTo>
                  <a:cubicBezTo>
                    <a:pt x="7007860" y="0"/>
                    <a:pt x="7044689" y="36703"/>
                    <a:pt x="7044689" y="82169"/>
                  </a:cubicBezTo>
                  <a:lnTo>
                    <a:pt x="7019289" y="82169"/>
                  </a:lnTo>
                  <a:lnTo>
                    <a:pt x="7044689" y="82169"/>
                  </a:lnTo>
                  <a:lnTo>
                    <a:pt x="7044689" y="5787644"/>
                  </a:lnTo>
                  <a:lnTo>
                    <a:pt x="7019289" y="5787644"/>
                  </a:lnTo>
                  <a:lnTo>
                    <a:pt x="7044689" y="5787644"/>
                  </a:lnTo>
                  <a:cubicBezTo>
                    <a:pt x="7044689" y="5832983"/>
                    <a:pt x="7007860" y="5869813"/>
                    <a:pt x="6962521" y="5869813"/>
                  </a:cubicBezTo>
                  <a:lnTo>
                    <a:pt x="6962521" y="5844413"/>
                  </a:lnTo>
                  <a:lnTo>
                    <a:pt x="6962521" y="5869813"/>
                  </a:lnTo>
                  <a:lnTo>
                    <a:pt x="82169" y="5869813"/>
                  </a:lnTo>
                  <a:lnTo>
                    <a:pt x="82169" y="5844413"/>
                  </a:lnTo>
                  <a:lnTo>
                    <a:pt x="82169" y="5869813"/>
                  </a:lnTo>
                  <a:cubicBezTo>
                    <a:pt x="36830" y="5869813"/>
                    <a:pt x="0" y="5833110"/>
                    <a:pt x="0" y="5787644"/>
                  </a:cubicBezTo>
                  <a:lnTo>
                    <a:pt x="0" y="82169"/>
                  </a:lnTo>
                  <a:lnTo>
                    <a:pt x="25400" y="82169"/>
                  </a:lnTo>
                  <a:lnTo>
                    <a:pt x="0" y="82169"/>
                  </a:lnTo>
                  <a:moveTo>
                    <a:pt x="50800" y="82169"/>
                  </a:moveTo>
                  <a:lnTo>
                    <a:pt x="50800" y="5787644"/>
                  </a:lnTo>
                  <a:lnTo>
                    <a:pt x="25400" y="5787644"/>
                  </a:lnTo>
                  <a:lnTo>
                    <a:pt x="50800" y="5787644"/>
                  </a:lnTo>
                  <a:cubicBezTo>
                    <a:pt x="50800" y="5804916"/>
                    <a:pt x="64770" y="5819013"/>
                    <a:pt x="82169" y="5819013"/>
                  </a:cubicBezTo>
                  <a:lnTo>
                    <a:pt x="6962521" y="5819013"/>
                  </a:lnTo>
                  <a:cubicBezTo>
                    <a:pt x="6979920" y="5819013"/>
                    <a:pt x="6993889" y="5804916"/>
                    <a:pt x="6993889" y="5787644"/>
                  </a:cubicBezTo>
                  <a:lnTo>
                    <a:pt x="6993889" y="82169"/>
                  </a:lnTo>
                  <a:cubicBezTo>
                    <a:pt x="6993889" y="64897"/>
                    <a:pt x="6979920" y="50800"/>
                    <a:pt x="6962521" y="50800"/>
                  </a:cubicBezTo>
                  <a:lnTo>
                    <a:pt x="82169" y="50800"/>
                  </a:lnTo>
                  <a:lnTo>
                    <a:pt x="82169" y="25400"/>
                  </a:lnTo>
                  <a:lnTo>
                    <a:pt x="82169" y="50800"/>
                  </a:lnTo>
                  <a:cubicBezTo>
                    <a:pt x="64770" y="50800"/>
                    <a:pt x="50800" y="64897"/>
                    <a:pt x="50800" y="82169"/>
                  </a:cubicBezTo>
                  <a:close/>
                </a:path>
              </a:pathLst>
            </a:custGeom>
            <a:solidFill>
              <a:srgbClr val="3F3F44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2088263" y="4781998"/>
            <a:ext cx="5169246" cy="850554"/>
            <a:chOff x="0" y="0"/>
            <a:chExt cx="6892328" cy="113407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892290" cy="1134110"/>
            </a:xfrm>
            <a:custGeom>
              <a:avLst/>
              <a:gdLst/>
              <a:ahLst/>
              <a:cxnLst/>
              <a:rect r="r" b="b" t="t" l="l"/>
              <a:pathLst>
                <a:path h="1134110" w="6892290">
                  <a:moveTo>
                    <a:pt x="0" y="0"/>
                  </a:moveTo>
                  <a:lnTo>
                    <a:pt x="6892290" y="0"/>
                  </a:lnTo>
                  <a:lnTo>
                    <a:pt x="6892290" y="1134110"/>
                  </a:lnTo>
                  <a:lnTo>
                    <a:pt x="0" y="1134110"/>
                  </a:lnTo>
                  <a:close/>
                </a:path>
              </a:pathLst>
            </a:custGeom>
            <a:solidFill>
              <a:srgbClr val="26262B"/>
            </a:solidFill>
          </p:spPr>
        </p:sp>
      </p:grpSp>
      <p:sp>
        <p:nvSpPr>
          <p:cNvPr name="TextBox 29" id="29"/>
          <p:cNvSpPr txBox="true"/>
          <p:nvPr/>
        </p:nvSpPr>
        <p:spPr>
          <a:xfrm rot="0">
            <a:off x="12371784" y="5877963"/>
            <a:ext cx="4602213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KIM — Key Information Memorandum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371784" y="6886280"/>
            <a:ext cx="4602213" cy="1900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A concise summary of the SID: past performance, NAV track record, minimum investment amount, and toll-free numbers.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16068065" y="9210675"/>
            <a:ext cx="2153597" cy="990600"/>
          </a:xfrm>
          <a:custGeom>
            <a:avLst/>
            <a:gdLst/>
            <a:ahLst/>
            <a:cxnLst/>
            <a:rect r="r" b="b" t="t" l="l"/>
            <a:pathLst>
              <a:path h="990600" w="2153597">
                <a:moveTo>
                  <a:pt x="0" y="0"/>
                </a:moveTo>
                <a:lnTo>
                  <a:pt x="2153598" y="0"/>
                </a:lnTo>
                <a:lnTo>
                  <a:pt x="2153598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7070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049015" y="9686925"/>
            <a:ext cx="2153260" cy="514350"/>
            <a:chOff x="0" y="0"/>
            <a:chExt cx="2871013" cy="685800"/>
          </a:xfrm>
        </p:grpSpPr>
        <p:sp>
          <p:nvSpPr>
            <p:cNvPr name="Freeform 7" id="7" descr="preencoded.png">
              <a:hlinkClick r:id="rId4" tooltip="https://gamma.app/?utm_source=made-with-gamma"/>
            </p:cNvPr>
            <p:cNvSpPr/>
            <p:nvPr/>
          </p:nvSpPr>
          <p:spPr>
            <a:xfrm flipH="false" flipV="false" rot="0">
              <a:off x="0" y="0"/>
              <a:ext cx="2870962" cy="685800"/>
            </a:xfrm>
            <a:custGeom>
              <a:avLst/>
              <a:gdLst/>
              <a:ahLst/>
              <a:cxnLst/>
              <a:rect r="r" b="b" t="t" l="l"/>
              <a:pathLst>
                <a:path h="685800" w="2870962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0"/>
            <a:ext cx="6858000" cy="10287000"/>
            <a:chOff x="0" y="0"/>
            <a:chExt cx="9144000" cy="13716000"/>
          </a:xfrm>
        </p:grpSpPr>
        <p:sp>
          <p:nvSpPr>
            <p:cNvPr name="Freeform 9" id="9" descr="preencoded.png"/>
            <p:cNvSpPr/>
            <p:nvPr/>
          </p:nvSpPr>
          <p:spPr>
            <a:xfrm flipH="false" flipV="false" rot="0">
              <a:off x="0" y="0"/>
              <a:ext cx="914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7850238" y="2091776"/>
            <a:ext cx="9445523" cy="182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Exam Trick Alert: The KIM Rule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7850238" y="4346077"/>
            <a:ext cx="9445523" cy="2565644"/>
            <a:chOff x="0" y="0"/>
            <a:chExt cx="12594031" cy="342085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594082" cy="3420872"/>
            </a:xfrm>
            <a:custGeom>
              <a:avLst/>
              <a:gdLst/>
              <a:ahLst/>
              <a:cxnLst/>
              <a:rect r="r" b="b" t="t" l="l"/>
              <a:pathLst>
                <a:path h="3420872" w="12594082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12537313" y="0"/>
                  </a:lnTo>
                  <a:cubicBezTo>
                    <a:pt x="12568682" y="0"/>
                    <a:pt x="12594082" y="25400"/>
                    <a:pt x="12594082" y="56769"/>
                  </a:cubicBezTo>
                  <a:lnTo>
                    <a:pt x="12594082" y="3364103"/>
                  </a:lnTo>
                  <a:cubicBezTo>
                    <a:pt x="12594082" y="3395472"/>
                    <a:pt x="12568682" y="3420872"/>
                    <a:pt x="12537313" y="3420872"/>
                  </a:cubicBezTo>
                  <a:lnTo>
                    <a:pt x="56769" y="3420872"/>
                  </a:lnTo>
                  <a:cubicBezTo>
                    <a:pt x="25400" y="3420872"/>
                    <a:pt x="0" y="3395472"/>
                    <a:pt x="0" y="3364103"/>
                  </a:cubicBezTo>
                  <a:close/>
                </a:path>
              </a:pathLst>
            </a:custGeom>
            <a:solidFill>
              <a:srgbClr val="4B3F02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8133759" y="4795247"/>
            <a:ext cx="354359" cy="283521"/>
            <a:chOff x="0" y="0"/>
            <a:chExt cx="472478" cy="378028"/>
          </a:xfrm>
        </p:grpSpPr>
        <p:sp>
          <p:nvSpPr>
            <p:cNvPr name="Freeform 14" id="14" descr="preencoded.png"/>
            <p:cNvSpPr/>
            <p:nvPr/>
          </p:nvSpPr>
          <p:spPr>
            <a:xfrm flipH="false" flipV="false" rot="0">
              <a:off x="0" y="0"/>
              <a:ext cx="472440" cy="378079"/>
            </a:xfrm>
            <a:custGeom>
              <a:avLst/>
              <a:gdLst/>
              <a:ahLst/>
              <a:cxnLst/>
              <a:rect r="r" b="b" t="t" l="l"/>
              <a:pathLst>
                <a:path h="378079" w="472440">
                  <a:moveTo>
                    <a:pt x="0" y="0"/>
                  </a:moveTo>
                  <a:lnTo>
                    <a:pt x="472440" y="0"/>
                  </a:lnTo>
                  <a:lnTo>
                    <a:pt x="472440" y="378079"/>
                  </a:lnTo>
                  <a:lnTo>
                    <a:pt x="0" y="37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671" r="-8" b="-655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8771630" y="4614710"/>
            <a:ext cx="8240611" cy="1900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By SEBI regulation, </a:t>
            </a:r>
            <a:r>
              <a:rPr lang="en-US" sz="2187" b="true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every Mutual Fund Application Form must be accompanied by the KIM</a:t>
            </a:r>
            <a:r>
              <a:rPr lang="en-US" sz="2187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. An investor cannot be handed a form without the Key Information Memorandum attached to it. This is a frequently tested rule.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850238" y="7144941"/>
            <a:ext cx="9445523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Remember: </a:t>
            </a:r>
            <a:r>
              <a:rPr lang="en-US" sz="2187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KIM = Always with the Application Form</a:t>
            </a: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. No exceptions. If the KIM is missing, the form is non-compliant.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7070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049015" y="9686925"/>
            <a:ext cx="2153260" cy="514350"/>
            <a:chOff x="0" y="0"/>
            <a:chExt cx="2871013" cy="685800"/>
          </a:xfrm>
        </p:grpSpPr>
        <p:sp>
          <p:nvSpPr>
            <p:cNvPr name="Freeform 7" id="7" descr="preencoded.png">
              <a:hlinkClick r:id="rId4" tooltip="https://gamma.app/?utm_source=made-with-gamma"/>
            </p:cNvPr>
            <p:cNvSpPr/>
            <p:nvPr/>
          </p:nvSpPr>
          <p:spPr>
            <a:xfrm flipH="false" flipV="false" rot="0">
              <a:off x="0" y="0"/>
              <a:ext cx="2870962" cy="685800"/>
            </a:xfrm>
            <a:custGeom>
              <a:avLst/>
              <a:gdLst/>
              <a:ahLst/>
              <a:cxnLst/>
              <a:rect r="r" b="b" t="t" l="l"/>
              <a:pathLst>
                <a:path h="685800" w="2870962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868261" y="752323"/>
            <a:ext cx="10333882" cy="813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62"/>
              </a:lnSpc>
            </a:pPr>
            <a:r>
              <a:rPr lang="en-US" sz="4875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Mandatory Investor Declarations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868261" y="2705548"/>
            <a:ext cx="10546556" cy="5976347"/>
            <a:chOff x="0" y="0"/>
            <a:chExt cx="14062075" cy="7968463"/>
          </a:xfrm>
        </p:grpSpPr>
        <p:sp>
          <p:nvSpPr>
            <p:cNvPr name="Freeform 10" id="10" descr="preencoded.png"/>
            <p:cNvSpPr/>
            <p:nvPr/>
          </p:nvSpPr>
          <p:spPr>
            <a:xfrm flipH="false" flipV="false" rot="0">
              <a:off x="0" y="0"/>
              <a:ext cx="14062075" cy="7968488"/>
            </a:xfrm>
            <a:custGeom>
              <a:avLst/>
              <a:gdLst/>
              <a:ahLst/>
              <a:cxnLst/>
              <a:rect r="r" b="b" t="t" l="l"/>
              <a:pathLst>
                <a:path h="7968488" w="14062075">
                  <a:moveTo>
                    <a:pt x="0" y="0"/>
                  </a:moveTo>
                  <a:lnTo>
                    <a:pt x="14062075" y="0"/>
                  </a:lnTo>
                  <a:lnTo>
                    <a:pt x="14062075" y="7968488"/>
                  </a:lnTo>
                  <a:lnTo>
                    <a:pt x="0" y="7968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3" t="0" r="-23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2029484" y="2098472"/>
            <a:ext cx="4400702" cy="397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37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KYC — Know Your Customer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029484" y="2655541"/>
            <a:ext cx="5399637" cy="801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4"/>
              </a:lnSpc>
            </a:pPr>
            <a:r>
              <a:rPr lang="en-US" sz="193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Mandatory for </a:t>
            </a:r>
            <a:r>
              <a:rPr lang="en-US" sz="1937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all</a:t>
            </a:r>
            <a:r>
              <a:rPr lang="en-US" sz="193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 mutual fund investments, regardless of amount. Requires: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029484" y="3594945"/>
            <a:ext cx="5399637" cy="2069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92199" indent="-146100" lvl="1">
              <a:lnSpc>
                <a:spcPts val="2874"/>
              </a:lnSpc>
              <a:buFont typeface="Arial"/>
              <a:buChar char="•"/>
            </a:pPr>
            <a:r>
              <a:rPr lang="en-US" b="true" sz="1937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PAN Card</a:t>
            </a:r>
            <a:r>
              <a:rPr lang="en-US" sz="193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 — Primary ID proof</a:t>
            </a:r>
          </a:p>
          <a:p>
            <a:pPr algn="l" marL="292199" indent="-146100" lvl="1">
              <a:lnSpc>
                <a:spcPts val="2874"/>
              </a:lnSpc>
              <a:buFont typeface="Arial"/>
              <a:buChar char="•"/>
            </a:pPr>
            <a:r>
              <a:rPr lang="en-US" b="true" sz="1937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Address Proof</a:t>
            </a:r>
            <a:r>
              <a:rPr lang="en-US" sz="193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 — Valid residential document</a:t>
            </a:r>
          </a:p>
          <a:p>
            <a:pPr algn="l" marL="292199" indent="-146100" lvl="1">
              <a:lnSpc>
                <a:spcPts val="2874"/>
              </a:lnSpc>
              <a:buFont typeface="Arial"/>
              <a:buChar char="•"/>
            </a:pPr>
            <a:r>
              <a:rPr lang="en-US" b="true" sz="1937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In-Person Verification (IPV)</a:t>
            </a:r>
            <a:r>
              <a:rPr lang="en-US" sz="193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 — Physical or digital identity check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029484" y="5802363"/>
            <a:ext cx="5399637" cy="801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4"/>
              </a:lnSpc>
            </a:pPr>
            <a:r>
              <a:rPr lang="en-US" sz="193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KYC is a </a:t>
            </a:r>
            <a:r>
              <a:rPr lang="en-US" sz="1937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centralized, one-time process</a:t>
            </a:r>
            <a:r>
              <a:rPr lang="en-US" sz="193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 valid across all AMCs.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029484" y="6811118"/>
            <a:ext cx="5399637" cy="784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37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FATCA — Foreign Account Tax Compliance Act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029484" y="7755884"/>
            <a:ext cx="5399637" cy="1545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4"/>
              </a:lnSpc>
            </a:pPr>
            <a:r>
              <a:rPr lang="en-US" sz="193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An American law to prevent US taxpayers from hiding offshore income. Indian mutual funds require a mandatory </a:t>
            </a:r>
            <a:r>
              <a:rPr lang="en-US" sz="1937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FATCA self-declaration</a:t>
            </a:r>
            <a:r>
              <a:rPr lang="en-US" sz="193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 on tax residency status from all investors.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6087115" y="9277350"/>
            <a:ext cx="2153597" cy="990600"/>
          </a:xfrm>
          <a:custGeom>
            <a:avLst/>
            <a:gdLst/>
            <a:ahLst/>
            <a:cxnLst/>
            <a:rect r="r" b="b" t="t" l="l"/>
            <a:pathLst>
              <a:path h="990600" w="2153597">
                <a:moveTo>
                  <a:pt x="0" y="0"/>
                </a:moveTo>
                <a:lnTo>
                  <a:pt x="2153598" y="0"/>
                </a:lnTo>
                <a:lnTo>
                  <a:pt x="2153598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7070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049015" y="9686925"/>
            <a:ext cx="2153260" cy="514350"/>
            <a:chOff x="0" y="0"/>
            <a:chExt cx="2871013" cy="685800"/>
          </a:xfrm>
        </p:grpSpPr>
        <p:sp>
          <p:nvSpPr>
            <p:cNvPr name="Freeform 7" id="7" descr="preencoded.png">
              <a:hlinkClick r:id="rId4" tooltip="https://gamma.app/?utm_source=made-with-gamma"/>
            </p:cNvPr>
            <p:cNvSpPr/>
            <p:nvPr/>
          </p:nvSpPr>
          <p:spPr>
            <a:xfrm flipH="false" flipV="false" rot="0">
              <a:off x="0" y="0"/>
              <a:ext cx="2870962" cy="685800"/>
            </a:xfrm>
            <a:custGeom>
              <a:avLst/>
              <a:gdLst/>
              <a:ahLst/>
              <a:cxnLst/>
              <a:rect r="r" b="b" t="t" l="l"/>
              <a:pathLst>
                <a:path h="685800" w="2870962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992238" y="1588884"/>
            <a:ext cx="12287841" cy="943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Systematic Transactions: The 3 S's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92238" y="3099044"/>
            <a:ext cx="3014958" cy="1863328"/>
            <a:chOff x="0" y="0"/>
            <a:chExt cx="4019944" cy="2484438"/>
          </a:xfrm>
        </p:grpSpPr>
        <p:sp>
          <p:nvSpPr>
            <p:cNvPr name="Freeform 10" id="10" descr="preencoded.png"/>
            <p:cNvSpPr/>
            <p:nvPr/>
          </p:nvSpPr>
          <p:spPr>
            <a:xfrm flipH="false" flipV="false" rot="0">
              <a:off x="0" y="0"/>
              <a:ext cx="4019931" cy="2484501"/>
            </a:xfrm>
            <a:custGeom>
              <a:avLst/>
              <a:gdLst/>
              <a:ahLst/>
              <a:cxnLst/>
              <a:rect r="r" b="b" t="t" l="l"/>
              <a:pathLst>
                <a:path h="2484501" w="4019931">
                  <a:moveTo>
                    <a:pt x="0" y="0"/>
                  </a:moveTo>
                  <a:lnTo>
                    <a:pt x="4019931" y="0"/>
                  </a:lnTo>
                  <a:lnTo>
                    <a:pt x="4019931" y="2484501"/>
                  </a:lnTo>
                  <a:lnTo>
                    <a:pt x="0" y="2484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1" r="0" b="-18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992238" y="5278641"/>
            <a:ext cx="5198269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SIP — Systematic Investment Plan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92238" y="6286948"/>
            <a:ext cx="5198269" cy="1900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Invest a </a:t>
            </a:r>
            <a:r>
              <a:rPr lang="en-US" sz="2187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fixed amount at regular intervals</a:t>
            </a: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 (e.g., monthly). Promotes disciplined investing and rupee-cost averaging.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6544866" y="3099044"/>
            <a:ext cx="3014958" cy="1863328"/>
            <a:chOff x="0" y="0"/>
            <a:chExt cx="4019944" cy="2484438"/>
          </a:xfrm>
        </p:grpSpPr>
        <p:sp>
          <p:nvSpPr>
            <p:cNvPr name="Freeform 14" id="14" descr="preencoded.png"/>
            <p:cNvSpPr/>
            <p:nvPr/>
          </p:nvSpPr>
          <p:spPr>
            <a:xfrm flipH="false" flipV="false" rot="0">
              <a:off x="0" y="0"/>
              <a:ext cx="4019931" cy="2484501"/>
            </a:xfrm>
            <a:custGeom>
              <a:avLst/>
              <a:gdLst/>
              <a:ahLst/>
              <a:cxnLst/>
              <a:rect r="r" b="b" t="t" l="l"/>
              <a:pathLst>
                <a:path h="2484501" w="4019931">
                  <a:moveTo>
                    <a:pt x="0" y="0"/>
                  </a:moveTo>
                  <a:lnTo>
                    <a:pt x="4019931" y="0"/>
                  </a:lnTo>
                  <a:lnTo>
                    <a:pt x="4019931" y="2484501"/>
                  </a:lnTo>
                  <a:lnTo>
                    <a:pt x="0" y="2484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21" r="0" b="-18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6544866" y="5278641"/>
            <a:ext cx="5198269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SWP — Systematic Withdrawal Plan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544866" y="6286948"/>
            <a:ext cx="5198269" cy="1900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Withdraw a </a:t>
            </a:r>
            <a:r>
              <a:rPr lang="en-US" sz="2187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fixed sum at regular intervals</a:t>
            </a: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 from your corpus. Ideal for generating pension-like income post-retirement.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2097493" y="3099044"/>
            <a:ext cx="3014958" cy="1863328"/>
            <a:chOff x="0" y="0"/>
            <a:chExt cx="4019944" cy="2484438"/>
          </a:xfrm>
        </p:grpSpPr>
        <p:sp>
          <p:nvSpPr>
            <p:cNvPr name="Freeform 18" id="18" descr="preencoded.png"/>
            <p:cNvSpPr/>
            <p:nvPr/>
          </p:nvSpPr>
          <p:spPr>
            <a:xfrm flipH="false" flipV="false" rot="0">
              <a:off x="0" y="0"/>
              <a:ext cx="4019931" cy="2484501"/>
            </a:xfrm>
            <a:custGeom>
              <a:avLst/>
              <a:gdLst/>
              <a:ahLst/>
              <a:cxnLst/>
              <a:rect r="r" b="b" t="t" l="l"/>
              <a:pathLst>
                <a:path h="2484501" w="4019931">
                  <a:moveTo>
                    <a:pt x="0" y="0"/>
                  </a:moveTo>
                  <a:lnTo>
                    <a:pt x="4019931" y="0"/>
                  </a:lnTo>
                  <a:lnTo>
                    <a:pt x="4019931" y="2484501"/>
                  </a:lnTo>
                  <a:lnTo>
                    <a:pt x="0" y="2484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21" r="0" b="-18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12097493" y="5278641"/>
            <a:ext cx="5198269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STP — Systematic Transfer Plan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097493" y="6286948"/>
            <a:ext cx="5198269" cy="2353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Transfer a </a:t>
            </a:r>
            <a:r>
              <a:rPr lang="en-US" sz="2187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fixed amount between schemes within the same AMC</a:t>
            </a: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. Commonly used to move funds from a safe Liquid Fund into an Equity Fund monthly.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6068065" y="9210675"/>
            <a:ext cx="2153597" cy="990600"/>
          </a:xfrm>
          <a:custGeom>
            <a:avLst/>
            <a:gdLst/>
            <a:ahLst/>
            <a:cxnLst/>
            <a:rect r="r" b="b" t="t" l="l"/>
            <a:pathLst>
              <a:path h="990600" w="2153597">
                <a:moveTo>
                  <a:pt x="0" y="0"/>
                </a:moveTo>
                <a:lnTo>
                  <a:pt x="2153598" y="0"/>
                </a:lnTo>
                <a:lnTo>
                  <a:pt x="2153598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7070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049015" y="9686925"/>
            <a:ext cx="2153260" cy="514350"/>
            <a:chOff x="0" y="0"/>
            <a:chExt cx="2871013" cy="685800"/>
          </a:xfrm>
        </p:grpSpPr>
        <p:sp>
          <p:nvSpPr>
            <p:cNvPr name="Freeform 7" id="7" descr="preencoded.png">
              <a:hlinkClick r:id="rId4" tooltip="https://gamma.app/?utm_source=made-with-gamma"/>
            </p:cNvPr>
            <p:cNvSpPr/>
            <p:nvPr/>
          </p:nvSpPr>
          <p:spPr>
            <a:xfrm flipH="false" flipV="false" rot="0">
              <a:off x="0" y="0"/>
              <a:ext cx="2870962" cy="685800"/>
            </a:xfrm>
            <a:custGeom>
              <a:avLst/>
              <a:gdLst/>
              <a:ahLst/>
              <a:cxnLst/>
              <a:rect r="r" b="b" t="t" l="l"/>
              <a:pathLst>
                <a:path h="685800" w="2870962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196130" y="620763"/>
            <a:ext cx="11763375" cy="767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25"/>
              </a:lnSpc>
            </a:pPr>
            <a:r>
              <a:rPr lang="en-US" sz="4499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STP in Practice: Smart Risk Management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196130" y="1762573"/>
            <a:ext cx="15895587" cy="6977653"/>
            <a:chOff x="0" y="0"/>
            <a:chExt cx="21194116" cy="9303537"/>
          </a:xfrm>
        </p:grpSpPr>
        <p:sp>
          <p:nvSpPr>
            <p:cNvPr name="Freeform 10" id="10" descr="preencoded.png"/>
            <p:cNvSpPr/>
            <p:nvPr/>
          </p:nvSpPr>
          <p:spPr>
            <a:xfrm flipH="false" flipV="false" rot="0">
              <a:off x="0" y="0"/>
              <a:ext cx="21194140" cy="9303512"/>
            </a:xfrm>
            <a:custGeom>
              <a:avLst/>
              <a:gdLst/>
              <a:ahLst/>
              <a:cxnLst/>
              <a:rect r="r" b="b" t="t" l="l"/>
              <a:pathLst>
                <a:path h="9303512" w="21194140">
                  <a:moveTo>
                    <a:pt x="0" y="0"/>
                  </a:moveTo>
                  <a:lnTo>
                    <a:pt x="21194140" y="0"/>
                  </a:lnTo>
                  <a:lnTo>
                    <a:pt x="21194140" y="9303512"/>
                  </a:lnTo>
                  <a:lnTo>
                    <a:pt x="0" y="9303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4" r="0" b="-24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3892687" y="6769094"/>
            <a:ext cx="2786320" cy="459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74"/>
              </a:lnSpc>
            </a:pPr>
            <a:r>
              <a:rPr lang="en-US" sz="2687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Park in Liquid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892687" y="7360253"/>
            <a:ext cx="2786320" cy="614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37"/>
              </a:lnSpc>
            </a:pPr>
            <a:r>
              <a:rPr lang="en-US" sz="2125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Keep lump sum in a safe fund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715807" y="6231350"/>
            <a:ext cx="2786320" cy="889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74"/>
              </a:lnSpc>
            </a:pPr>
            <a:r>
              <a:rPr lang="en-US" sz="2687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Grow Equity Exposure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715807" y="7253087"/>
            <a:ext cx="2786320" cy="614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37"/>
              </a:lnSpc>
            </a:pPr>
            <a:r>
              <a:rPr lang="en-US" sz="2125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Gradual growth; risk averaged out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827207" y="2465708"/>
            <a:ext cx="2786320" cy="889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74"/>
              </a:lnSpc>
            </a:pPr>
            <a:r>
              <a:rPr lang="en-US" sz="2687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Start Monthly STP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827207" y="3487436"/>
            <a:ext cx="2786320" cy="614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37"/>
              </a:lnSpc>
            </a:pPr>
            <a:r>
              <a:rPr lang="en-US" sz="2125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Transfer fixed amounts to equity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96130" y="8912571"/>
            <a:ext cx="15895587" cy="706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1812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STP is the preferred strategy when an investor receives a large lump sum (e.g., a bonus or inheritance) but wants to avoid the risk of investing everything into equities at once. The Liquid Fund acts as a safe parking zone.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6134403" y="9334500"/>
            <a:ext cx="2153597" cy="990600"/>
          </a:xfrm>
          <a:custGeom>
            <a:avLst/>
            <a:gdLst/>
            <a:ahLst/>
            <a:cxnLst/>
            <a:rect r="r" b="b" t="t" l="l"/>
            <a:pathLst>
              <a:path h="990600" w="2153597">
                <a:moveTo>
                  <a:pt x="0" y="0"/>
                </a:moveTo>
                <a:lnTo>
                  <a:pt x="2153597" y="0"/>
                </a:lnTo>
                <a:lnTo>
                  <a:pt x="2153597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7070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049015" y="9686925"/>
            <a:ext cx="2153260" cy="514350"/>
            <a:chOff x="0" y="0"/>
            <a:chExt cx="2871013" cy="685800"/>
          </a:xfrm>
        </p:grpSpPr>
        <p:sp>
          <p:nvSpPr>
            <p:cNvPr name="Freeform 7" id="7" descr="preencoded.png">
              <a:hlinkClick r:id="rId4" tooltip="https://gamma.app/?utm_source=made-with-gamma"/>
            </p:cNvPr>
            <p:cNvSpPr/>
            <p:nvPr/>
          </p:nvSpPr>
          <p:spPr>
            <a:xfrm flipH="false" flipV="false" rot="0">
              <a:off x="0" y="0"/>
              <a:ext cx="2870962" cy="685800"/>
            </a:xfrm>
            <a:custGeom>
              <a:avLst/>
              <a:gdLst/>
              <a:ahLst/>
              <a:cxnLst/>
              <a:rect r="r" b="b" t="t" l="l"/>
              <a:pathLst>
                <a:path h="685800" w="2870962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992238" y="1459116"/>
            <a:ext cx="9697488" cy="943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Direct Plan vs. Regular Plan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92238" y="2883541"/>
            <a:ext cx="16303523" cy="53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How an investor buys a mutual fund significantly affects the </a:t>
            </a:r>
            <a:r>
              <a:rPr lang="en-US" sz="2187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expense ratio</a:t>
            </a: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 and the </a:t>
            </a:r>
            <a:r>
              <a:rPr lang="en-US" sz="2187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NAV</a:t>
            </a: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 they receive.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987476" y="3737077"/>
            <a:ext cx="16313048" cy="5038430"/>
            <a:chOff x="0" y="0"/>
            <a:chExt cx="21750731" cy="671790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1750655" cy="6717919"/>
            </a:xfrm>
            <a:custGeom>
              <a:avLst/>
              <a:gdLst/>
              <a:ahLst/>
              <a:cxnLst/>
              <a:rect r="r" b="b" t="t" l="l"/>
              <a:pathLst>
                <a:path h="6717919" w="21750655">
                  <a:moveTo>
                    <a:pt x="0" y="63119"/>
                  </a:moveTo>
                  <a:cubicBezTo>
                    <a:pt x="0" y="28194"/>
                    <a:pt x="28321" y="0"/>
                    <a:pt x="63119" y="0"/>
                  </a:cubicBezTo>
                  <a:lnTo>
                    <a:pt x="21687537" y="0"/>
                  </a:lnTo>
                  <a:lnTo>
                    <a:pt x="21687537" y="6350"/>
                  </a:lnTo>
                  <a:lnTo>
                    <a:pt x="21687537" y="0"/>
                  </a:lnTo>
                  <a:cubicBezTo>
                    <a:pt x="21722462" y="0"/>
                    <a:pt x="21750655" y="28194"/>
                    <a:pt x="21750655" y="63119"/>
                  </a:cubicBezTo>
                  <a:lnTo>
                    <a:pt x="21744305" y="63119"/>
                  </a:lnTo>
                  <a:lnTo>
                    <a:pt x="21750655" y="63119"/>
                  </a:lnTo>
                  <a:lnTo>
                    <a:pt x="21750655" y="6654800"/>
                  </a:lnTo>
                  <a:lnTo>
                    <a:pt x="21744305" y="6654800"/>
                  </a:lnTo>
                  <a:lnTo>
                    <a:pt x="21750655" y="6654800"/>
                  </a:lnTo>
                  <a:cubicBezTo>
                    <a:pt x="21750655" y="6689598"/>
                    <a:pt x="21722335" y="6717919"/>
                    <a:pt x="21687537" y="6717919"/>
                  </a:cubicBezTo>
                  <a:lnTo>
                    <a:pt x="21687537" y="6711569"/>
                  </a:lnTo>
                  <a:lnTo>
                    <a:pt x="21687537" y="6717919"/>
                  </a:lnTo>
                  <a:lnTo>
                    <a:pt x="63119" y="6717919"/>
                  </a:lnTo>
                  <a:lnTo>
                    <a:pt x="63119" y="6711569"/>
                  </a:lnTo>
                  <a:lnTo>
                    <a:pt x="63119" y="6717919"/>
                  </a:lnTo>
                  <a:cubicBezTo>
                    <a:pt x="28321" y="6717919"/>
                    <a:pt x="0" y="6689725"/>
                    <a:pt x="0" y="6654800"/>
                  </a:cubicBezTo>
                  <a:lnTo>
                    <a:pt x="0" y="63119"/>
                  </a:lnTo>
                  <a:lnTo>
                    <a:pt x="6350" y="63119"/>
                  </a:lnTo>
                  <a:lnTo>
                    <a:pt x="0" y="63119"/>
                  </a:lnTo>
                  <a:moveTo>
                    <a:pt x="12700" y="63119"/>
                  </a:moveTo>
                  <a:lnTo>
                    <a:pt x="12700" y="6654800"/>
                  </a:lnTo>
                  <a:lnTo>
                    <a:pt x="6350" y="6654800"/>
                  </a:lnTo>
                  <a:lnTo>
                    <a:pt x="12700" y="6654800"/>
                  </a:lnTo>
                  <a:cubicBezTo>
                    <a:pt x="12700" y="6682613"/>
                    <a:pt x="35306" y="6705219"/>
                    <a:pt x="63119" y="6705219"/>
                  </a:cubicBezTo>
                  <a:lnTo>
                    <a:pt x="21687537" y="6705219"/>
                  </a:lnTo>
                  <a:cubicBezTo>
                    <a:pt x="21715350" y="6705219"/>
                    <a:pt x="21737955" y="6682613"/>
                    <a:pt x="21737955" y="6654800"/>
                  </a:cubicBezTo>
                  <a:lnTo>
                    <a:pt x="21737955" y="63119"/>
                  </a:lnTo>
                  <a:cubicBezTo>
                    <a:pt x="21737955" y="35306"/>
                    <a:pt x="21715350" y="12700"/>
                    <a:pt x="21687537" y="12700"/>
                  </a:cubicBezTo>
                  <a:lnTo>
                    <a:pt x="63119" y="12700"/>
                  </a:lnTo>
                  <a:lnTo>
                    <a:pt x="63119" y="6350"/>
                  </a:lnTo>
                  <a:lnTo>
                    <a:pt x="63119" y="12700"/>
                  </a:lnTo>
                  <a:cubicBezTo>
                    <a:pt x="35306" y="12700"/>
                    <a:pt x="12700" y="35306"/>
                    <a:pt x="12700" y="63119"/>
                  </a:cubicBezTo>
                  <a:close/>
                </a:path>
              </a:pathLst>
            </a:custGeom>
            <a:solidFill>
              <a:srgbClr val="FFFFFF">
                <a:alpha val="5490"/>
              </a:srgbClr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285580" y="3845271"/>
            <a:ext cx="3499247" cy="53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Feature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361384" y="3845271"/>
            <a:ext cx="5448595" cy="53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Direct Plan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386547" y="3845271"/>
            <a:ext cx="5616178" cy="53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Regular Plan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85580" y="4667698"/>
            <a:ext cx="3499247" cy="53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Routing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361384" y="4667698"/>
            <a:ext cx="5448595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Investor buys directly from AMC (website/app)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386547" y="4667698"/>
            <a:ext cx="5616178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Investor buys via a registered Distributor (ARN holder)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85580" y="5943752"/>
            <a:ext cx="3499247" cy="53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Commissions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361384" y="5943752"/>
            <a:ext cx="5448595" cy="53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No distributor commissions paid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386547" y="5943752"/>
            <a:ext cx="5616178" cy="53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AMC pays Trail Commission to distributor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85580" y="6766169"/>
            <a:ext cx="3499247" cy="53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Expense Ratio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361384" y="6766169"/>
            <a:ext cx="5448595" cy="53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Lower — no commission overhead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386547" y="6766169"/>
            <a:ext cx="5616178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Higher — commissions recovered via expenses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85580" y="8042224"/>
            <a:ext cx="3499247" cy="53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NAV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361384" y="8042224"/>
            <a:ext cx="5448595" cy="53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Higher — due to lower expenses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386547" y="8042224"/>
            <a:ext cx="5616178" cy="53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Lower — compared to Direct plan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7070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049015" y="9686925"/>
            <a:ext cx="2153260" cy="514350"/>
            <a:chOff x="0" y="0"/>
            <a:chExt cx="2871013" cy="685800"/>
          </a:xfrm>
        </p:grpSpPr>
        <p:sp>
          <p:nvSpPr>
            <p:cNvPr name="Freeform 7" id="7" descr="preencoded.png">
              <a:hlinkClick r:id="rId4" tooltip="https://gamma.app/?utm_source=made-with-gamma"/>
            </p:cNvPr>
            <p:cNvSpPr/>
            <p:nvPr/>
          </p:nvSpPr>
          <p:spPr>
            <a:xfrm flipH="false" flipV="false" rot="0">
              <a:off x="0" y="0"/>
              <a:ext cx="2870962" cy="685800"/>
            </a:xfrm>
            <a:custGeom>
              <a:avLst/>
              <a:gdLst/>
              <a:ahLst/>
              <a:cxnLst/>
              <a:rect r="r" b="b" t="t" l="l"/>
              <a:pathLst>
                <a:path h="685800" w="2870962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992238" y="1268016"/>
            <a:ext cx="11882438" cy="943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Understanding Trail Commission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88041" y="2636339"/>
            <a:ext cx="8214274" cy="6325343"/>
            <a:chOff x="0" y="0"/>
            <a:chExt cx="10952366" cy="843379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952353" cy="8433816"/>
            </a:xfrm>
            <a:custGeom>
              <a:avLst/>
              <a:gdLst/>
              <a:ahLst/>
              <a:cxnLst/>
              <a:rect r="r" b="b" t="t" l="l"/>
              <a:pathLst>
                <a:path h="8433816" w="10952353">
                  <a:moveTo>
                    <a:pt x="0" y="56642"/>
                  </a:moveTo>
                  <a:cubicBezTo>
                    <a:pt x="0" y="25400"/>
                    <a:pt x="25400" y="0"/>
                    <a:pt x="56642" y="0"/>
                  </a:cubicBezTo>
                  <a:lnTo>
                    <a:pt x="10895711" y="0"/>
                  </a:lnTo>
                  <a:cubicBezTo>
                    <a:pt x="10926953" y="0"/>
                    <a:pt x="10952353" y="25400"/>
                    <a:pt x="10952353" y="56642"/>
                  </a:cubicBezTo>
                  <a:lnTo>
                    <a:pt x="10952353" y="8377174"/>
                  </a:lnTo>
                  <a:cubicBezTo>
                    <a:pt x="10952353" y="8408416"/>
                    <a:pt x="10926953" y="8433816"/>
                    <a:pt x="10895711" y="8433816"/>
                  </a:cubicBezTo>
                  <a:lnTo>
                    <a:pt x="56642" y="8433816"/>
                  </a:lnTo>
                  <a:cubicBezTo>
                    <a:pt x="25400" y="8433816"/>
                    <a:pt x="0" y="8408416"/>
                    <a:pt x="0" y="8377174"/>
                  </a:cubicBezTo>
                  <a:close/>
                </a:path>
              </a:pathLst>
            </a:custGeom>
            <a:solidFill>
              <a:srgbClr val="97B8FF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71562" y="2881760"/>
            <a:ext cx="3544043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What Changed?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71562" y="3560559"/>
            <a:ext cx="7647232" cy="1900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SEBI has </a:t>
            </a:r>
            <a:r>
              <a:rPr lang="en-US" sz="2187" b="true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strictly banned upfront commissions</a:t>
            </a:r>
            <a:r>
              <a:rPr lang="en-US" sz="2187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— the practice of paying a large one-time fee to a distributor on the day of investment. This eliminated conflicts of interest in recommending products.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71562" y="5706218"/>
            <a:ext cx="3544043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What Replaced It?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71562" y="6385027"/>
            <a:ext cx="7647232" cy="1446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Distributors now earn only </a:t>
            </a:r>
            <a:r>
              <a:rPr lang="en-US" sz="2187" b="true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Trail Commission</a:t>
            </a:r>
            <a:r>
              <a:rPr lang="en-US" sz="2187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— a small percentage of the client's daily AUM, paid as long as the investor remains invested.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499397" y="2881760"/>
            <a:ext cx="6448130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Why Trail Commission Works Better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499397" y="3560559"/>
            <a:ext cx="7805890" cy="3104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9902" indent="-164951" lvl="1">
              <a:lnSpc>
                <a:spcPts val="3562"/>
              </a:lnSpc>
              <a:buFont typeface="Arial"/>
              <a:buChar char="•"/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Distributor earns more as the client's wealth </a:t>
            </a:r>
            <a:r>
              <a:rPr lang="en-US" b="true" sz="2187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grows</a:t>
            </a:r>
          </a:p>
          <a:p>
            <a:pPr algn="l" marL="329902" indent="-164951" lvl="1">
              <a:lnSpc>
                <a:spcPts val="3562"/>
              </a:lnSpc>
              <a:buFont typeface="Arial"/>
              <a:buChar char="•"/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Distributor is motivated to keep the client </a:t>
            </a:r>
            <a:r>
              <a:rPr lang="en-US" b="true" sz="2187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invested long-term</a:t>
            </a:r>
          </a:p>
          <a:p>
            <a:pPr algn="l" marL="329902" indent="-164951" lvl="1">
              <a:lnSpc>
                <a:spcPts val="3562"/>
              </a:lnSpc>
              <a:buFont typeface="Arial"/>
              <a:buChar char="•"/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No incentive to churn or mis-sell schemes</a:t>
            </a:r>
          </a:p>
          <a:p>
            <a:pPr algn="l" marL="329902" indent="-164951" lvl="1">
              <a:lnSpc>
                <a:spcPts val="3562"/>
              </a:lnSpc>
              <a:buFont typeface="Arial"/>
              <a:buChar char="•"/>
            </a:pPr>
            <a:r>
              <a:rPr lang="en-US" b="true" sz="2187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Aligns distributor interest</a:t>
            </a: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 with investor's long-term financial goals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9499397" y="6984359"/>
            <a:ext cx="7805890" cy="1658388"/>
            <a:chOff x="0" y="0"/>
            <a:chExt cx="10407853" cy="221118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407903" cy="2211197"/>
            </a:xfrm>
            <a:custGeom>
              <a:avLst/>
              <a:gdLst/>
              <a:ahLst/>
              <a:cxnLst/>
              <a:rect r="r" b="b" t="t" l="l"/>
              <a:pathLst>
                <a:path h="2211197" w="10407903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10351135" y="0"/>
                  </a:lnTo>
                  <a:cubicBezTo>
                    <a:pt x="10382503" y="0"/>
                    <a:pt x="10407903" y="25400"/>
                    <a:pt x="10407903" y="56769"/>
                  </a:cubicBezTo>
                  <a:lnTo>
                    <a:pt x="10407903" y="2154428"/>
                  </a:lnTo>
                  <a:cubicBezTo>
                    <a:pt x="10407903" y="2185797"/>
                    <a:pt x="10382503" y="2211197"/>
                    <a:pt x="10351135" y="2211197"/>
                  </a:cubicBezTo>
                  <a:lnTo>
                    <a:pt x="56769" y="2211197"/>
                  </a:lnTo>
                  <a:cubicBezTo>
                    <a:pt x="25400" y="2211197"/>
                    <a:pt x="0" y="2185797"/>
                    <a:pt x="0" y="2154428"/>
                  </a:cubicBezTo>
                  <a:close/>
                </a:path>
              </a:pathLst>
            </a:custGeom>
            <a:solidFill>
              <a:srgbClr val="022349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9782918" y="7433520"/>
            <a:ext cx="354359" cy="283521"/>
            <a:chOff x="0" y="0"/>
            <a:chExt cx="472478" cy="378028"/>
          </a:xfrm>
        </p:grpSpPr>
        <p:sp>
          <p:nvSpPr>
            <p:cNvPr name="Freeform 20" id="20" descr="preencoded.png"/>
            <p:cNvSpPr/>
            <p:nvPr/>
          </p:nvSpPr>
          <p:spPr>
            <a:xfrm flipH="false" flipV="false" rot="0">
              <a:off x="0" y="0"/>
              <a:ext cx="472440" cy="378079"/>
            </a:xfrm>
            <a:custGeom>
              <a:avLst/>
              <a:gdLst/>
              <a:ahLst/>
              <a:cxnLst/>
              <a:rect r="r" b="b" t="t" l="l"/>
              <a:pathLst>
                <a:path h="378079" w="472440">
                  <a:moveTo>
                    <a:pt x="0" y="0"/>
                  </a:moveTo>
                  <a:lnTo>
                    <a:pt x="472440" y="0"/>
                  </a:lnTo>
                  <a:lnTo>
                    <a:pt x="472440" y="378079"/>
                  </a:lnTo>
                  <a:lnTo>
                    <a:pt x="0" y="37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671" r="-8" b="-655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10420798" y="7252992"/>
            <a:ext cx="6600977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Trail = % of daily AUM × Days invested. The longer the investor stays, the more both parties benefit.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6068065" y="9210675"/>
            <a:ext cx="2153597" cy="990600"/>
          </a:xfrm>
          <a:custGeom>
            <a:avLst/>
            <a:gdLst/>
            <a:ahLst/>
            <a:cxnLst/>
            <a:rect r="r" b="b" t="t" l="l"/>
            <a:pathLst>
              <a:path h="990600" w="2153597">
                <a:moveTo>
                  <a:pt x="0" y="0"/>
                </a:moveTo>
                <a:lnTo>
                  <a:pt x="2153598" y="0"/>
                </a:lnTo>
                <a:lnTo>
                  <a:pt x="2153598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7070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049015" y="9686925"/>
            <a:ext cx="2153260" cy="514350"/>
            <a:chOff x="0" y="0"/>
            <a:chExt cx="2871013" cy="685800"/>
          </a:xfrm>
        </p:grpSpPr>
        <p:sp>
          <p:nvSpPr>
            <p:cNvPr name="Freeform 7" id="7" descr="preencoded.png">
              <a:hlinkClick r:id="rId4" tooltip="https://gamma.app/?utm_source=made-with-gamma"/>
            </p:cNvPr>
            <p:cNvSpPr/>
            <p:nvPr/>
          </p:nvSpPr>
          <p:spPr>
            <a:xfrm flipH="false" flipV="false" rot="0">
              <a:off x="0" y="0"/>
              <a:ext cx="2870962" cy="685800"/>
            </a:xfrm>
            <a:custGeom>
              <a:avLst/>
              <a:gdLst/>
              <a:ahLst/>
              <a:cxnLst/>
              <a:rect r="r" b="b" t="t" l="l"/>
              <a:pathLst>
                <a:path h="685800" w="2870962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992238" y="945356"/>
            <a:ext cx="9154563" cy="943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Key Concepts at a Glance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92238" y="2455516"/>
            <a:ext cx="8009934" cy="2087318"/>
            <a:chOff x="0" y="0"/>
            <a:chExt cx="10679913" cy="278309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679937" cy="2783078"/>
            </a:xfrm>
            <a:custGeom>
              <a:avLst/>
              <a:gdLst/>
              <a:ahLst/>
              <a:cxnLst/>
              <a:rect r="r" b="b" t="t" l="l"/>
              <a:pathLst>
                <a:path h="2783078" w="10679937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10623169" y="0"/>
                  </a:lnTo>
                  <a:cubicBezTo>
                    <a:pt x="10654537" y="0"/>
                    <a:pt x="10679937" y="25400"/>
                    <a:pt x="10679937" y="56769"/>
                  </a:cubicBezTo>
                  <a:lnTo>
                    <a:pt x="10679937" y="2726309"/>
                  </a:lnTo>
                  <a:cubicBezTo>
                    <a:pt x="10679937" y="2757678"/>
                    <a:pt x="10654537" y="2783078"/>
                    <a:pt x="10623169" y="2783078"/>
                  </a:cubicBezTo>
                  <a:lnTo>
                    <a:pt x="56769" y="2783078"/>
                  </a:lnTo>
                  <a:cubicBezTo>
                    <a:pt x="25400" y="2783078"/>
                    <a:pt x="0" y="2757678"/>
                    <a:pt x="0" y="2726309"/>
                  </a:cubicBezTo>
                  <a:close/>
                </a:path>
              </a:pathLst>
            </a:custGeom>
            <a:solidFill>
              <a:srgbClr val="26262B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275759" y="2700928"/>
            <a:ext cx="3544043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SID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75759" y="3266332"/>
            <a:ext cx="7442892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Scheme-specific document — objective, allocation, risks, fees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9285684" y="2455516"/>
            <a:ext cx="8010077" cy="2087318"/>
            <a:chOff x="0" y="0"/>
            <a:chExt cx="10680103" cy="2783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680192" cy="2783078"/>
            </a:xfrm>
            <a:custGeom>
              <a:avLst/>
              <a:gdLst/>
              <a:ahLst/>
              <a:cxnLst/>
              <a:rect r="r" b="b" t="t" l="l"/>
              <a:pathLst>
                <a:path h="2783078" w="10680192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10623423" y="0"/>
                  </a:lnTo>
                  <a:cubicBezTo>
                    <a:pt x="10654792" y="0"/>
                    <a:pt x="10680192" y="25400"/>
                    <a:pt x="10680192" y="56769"/>
                  </a:cubicBezTo>
                  <a:lnTo>
                    <a:pt x="10680192" y="2726309"/>
                  </a:lnTo>
                  <a:cubicBezTo>
                    <a:pt x="10680192" y="2757678"/>
                    <a:pt x="10654792" y="2783078"/>
                    <a:pt x="10623423" y="2783078"/>
                  </a:cubicBezTo>
                  <a:lnTo>
                    <a:pt x="56769" y="2783078"/>
                  </a:lnTo>
                  <a:cubicBezTo>
                    <a:pt x="25400" y="2783078"/>
                    <a:pt x="0" y="2757678"/>
                    <a:pt x="0" y="2726309"/>
                  </a:cubicBezTo>
                  <a:close/>
                </a:path>
              </a:pathLst>
            </a:custGeom>
            <a:solidFill>
              <a:srgbClr val="26262B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9569206" y="2700928"/>
            <a:ext cx="3544043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SAI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569206" y="3266332"/>
            <a:ext cx="7443045" cy="53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AMC-specific document — directors, sponsors, financials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992238" y="4826346"/>
            <a:ext cx="8009934" cy="2087318"/>
            <a:chOff x="0" y="0"/>
            <a:chExt cx="10679913" cy="278309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679937" cy="2783078"/>
            </a:xfrm>
            <a:custGeom>
              <a:avLst/>
              <a:gdLst/>
              <a:ahLst/>
              <a:cxnLst/>
              <a:rect r="r" b="b" t="t" l="l"/>
              <a:pathLst>
                <a:path h="2783078" w="10679937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10623169" y="0"/>
                  </a:lnTo>
                  <a:cubicBezTo>
                    <a:pt x="10654537" y="0"/>
                    <a:pt x="10679937" y="25400"/>
                    <a:pt x="10679937" y="56769"/>
                  </a:cubicBezTo>
                  <a:lnTo>
                    <a:pt x="10679937" y="2726309"/>
                  </a:lnTo>
                  <a:cubicBezTo>
                    <a:pt x="10679937" y="2757678"/>
                    <a:pt x="10654537" y="2783078"/>
                    <a:pt x="10623169" y="2783078"/>
                  </a:cubicBezTo>
                  <a:lnTo>
                    <a:pt x="56769" y="2783078"/>
                  </a:lnTo>
                  <a:cubicBezTo>
                    <a:pt x="25400" y="2783078"/>
                    <a:pt x="0" y="2757678"/>
                    <a:pt x="0" y="2726309"/>
                  </a:cubicBezTo>
                  <a:close/>
                </a:path>
              </a:pathLst>
            </a:custGeom>
            <a:solidFill>
              <a:srgbClr val="26262B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1275759" y="5071767"/>
            <a:ext cx="3544043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KIM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75759" y="5637162"/>
            <a:ext cx="7442892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Summary of SID — always attached to the application form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9285684" y="4826346"/>
            <a:ext cx="8010077" cy="2087318"/>
            <a:chOff x="0" y="0"/>
            <a:chExt cx="10680103" cy="278309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0680192" cy="2783078"/>
            </a:xfrm>
            <a:custGeom>
              <a:avLst/>
              <a:gdLst/>
              <a:ahLst/>
              <a:cxnLst/>
              <a:rect r="r" b="b" t="t" l="l"/>
              <a:pathLst>
                <a:path h="2783078" w="10680192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10623423" y="0"/>
                  </a:lnTo>
                  <a:cubicBezTo>
                    <a:pt x="10654792" y="0"/>
                    <a:pt x="10680192" y="25400"/>
                    <a:pt x="10680192" y="56769"/>
                  </a:cubicBezTo>
                  <a:lnTo>
                    <a:pt x="10680192" y="2726309"/>
                  </a:lnTo>
                  <a:cubicBezTo>
                    <a:pt x="10680192" y="2757678"/>
                    <a:pt x="10654792" y="2783078"/>
                    <a:pt x="10623423" y="2783078"/>
                  </a:cubicBezTo>
                  <a:lnTo>
                    <a:pt x="56769" y="2783078"/>
                  </a:lnTo>
                  <a:cubicBezTo>
                    <a:pt x="25400" y="2783078"/>
                    <a:pt x="0" y="2757678"/>
                    <a:pt x="0" y="2726309"/>
                  </a:cubicBezTo>
                  <a:close/>
                </a:path>
              </a:pathLst>
            </a:custGeom>
            <a:solidFill>
              <a:srgbClr val="26262B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9569206" y="5071767"/>
            <a:ext cx="3544043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KYC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569206" y="5637162"/>
            <a:ext cx="7443045" cy="53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Mandatory for all investors — PAN + Address Proof + IPV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992238" y="7197176"/>
            <a:ext cx="8009934" cy="2087318"/>
            <a:chOff x="0" y="0"/>
            <a:chExt cx="10679913" cy="278309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0679937" cy="2783078"/>
            </a:xfrm>
            <a:custGeom>
              <a:avLst/>
              <a:gdLst/>
              <a:ahLst/>
              <a:cxnLst/>
              <a:rect r="r" b="b" t="t" l="l"/>
              <a:pathLst>
                <a:path h="2783078" w="10679937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10623169" y="0"/>
                  </a:lnTo>
                  <a:cubicBezTo>
                    <a:pt x="10654537" y="0"/>
                    <a:pt x="10679937" y="25400"/>
                    <a:pt x="10679937" y="56769"/>
                  </a:cubicBezTo>
                  <a:lnTo>
                    <a:pt x="10679937" y="2726309"/>
                  </a:lnTo>
                  <a:cubicBezTo>
                    <a:pt x="10679937" y="2757678"/>
                    <a:pt x="10654537" y="2783078"/>
                    <a:pt x="10623169" y="2783078"/>
                  </a:cubicBezTo>
                  <a:lnTo>
                    <a:pt x="56769" y="2783078"/>
                  </a:lnTo>
                  <a:cubicBezTo>
                    <a:pt x="25400" y="2783078"/>
                    <a:pt x="0" y="2757678"/>
                    <a:pt x="0" y="2726309"/>
                  </a:cubicBezTo>
                  <a:close/>
                </a:path>
              </a:pathLst>
            </a:custGeom>
            <a:solidFill>
              <a:srgbClr val="26262B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1275759" y="7442597"/>
            <a:ext cx="3544043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FATCA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75759" y="8007991"/>
            <a:ext cx="7442892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Self-declaration of tax residency — required for all investors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9285684" y="7197176"/>
            <a:ext cx="8010077" cy="2087318"/>
            <a:chOff x="0" y="0"/>
            <a:chExt cx="10680103" cy="278309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680192" cy="2783078"/>
            </a:xfrm>
            <a:custGeom>
              <a:avLst/>
              <a:gdLst/>
              <a:ahLst/>
              <a:cxnLst/>
              <a:rect r="r" b="b" t="t" l="l"/>
              <a:pathLst>
                <a:path h="2783078" w="10680192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10623423" y="0"/>
                  </a:lnTo>
                  <a:cubicBezTo>
                    <a:pt x="10654792" y="0"/>
                    <a:pt x="10680192" y="25400"/>
                    <a:pt x="10680192" y="56769"/>
                  </a:cubicBezTo>
                  <a:lnTo>
                    <a:pt x="10680192" y="2726309"/>
                  </a:lnTo>
                  <a:cubicBezTo>
                    <a:pt x="10680192" y="2757678"/>
                    <a:pt x="10654792" y="2783078"/>
                    <a:pt x="10623423" y="2783078"/>
                  </a:cubicBezTo>
                  <a:lnTo>
                    <a:pt x="56769" y="2783078"/>
                  </a:lnTo>
                  <a:cubicBezTo>
                    <a:pt x="25400" y="2783078"/>
                    <a:pt x="0" y="2757678"/>
                    <a:pt x="0" y="2726309"/>
                  </a:cubicBezTo>
                  <a:close/>
                </a:path>
              </a:pathLst>
            </a:custGeom>
            <a:solidFill>
              <a:srgbClr val="26262B"/>
            </a:solid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9569206" y="7442597"/>
            <a:ext cx="3544043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Trail Commission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569206" y="8007991"/>
            <a:ext cx="7443045" cy="53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% of daily AUM — replaces banned upfront commissions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6068065" y="9210675"/>
            <a:ext cx="2153597" cy="990600"/>
          </a:xfrm>
          <a:custGeom>
            <a:avLst/>
            <a:gdLst/>
            <a:ahLst/>
            <a:cxnLst/>
            <a:rect r="r" b="b" t="t" l="l"/>
            <a:pathLst>
              <a:path h="990600" w="2153597">
                <a:moveTo>
                  <a:pt x="0" y="0"/>
                </a:moveTo>
                <a:lnTo>
                  <a:pt x="2153598" y="0"/>
                </a:lnTo>
                <a:lnTo>
                  <a:pt x="2153598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DAHHelQn4YE</dc:identifier>
  <dcterms:modified xsi:type="dcterms:W3CDTF">2011-08-01T06:04:30Z</dcterms:modified>
  <cp:revision>1</cp:revision>
  <dc:title>MODUL 3</dc:title>
</cp:coreProperties>
</file>